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9" r:id="rId3"/>
    <p:sldId id="290" r:id="rId4"/>
    <p:sldId id="298" r:id="rId5"/>
    <p:sldId id="291" r:id="rId6"/>
    <p:sldId id="296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S Gothic" panose="020B0609070205080204" pitchFamily="49" charset="-128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1" roundtripDataSignature="AMtx7mj9c/sh6+Dti4+hadeUW053d6oN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7"/>
    <p:restoredTop sz="96291"/>
  </p:normalViewPr>
  <p:slideViewPr>
    <p:cSldViewPr snapToGrid="0">
      <p:cViewPr varScale="1">
        <p:scale>
          <a:sx n="90" d="100"/>
          <a:sy n="90" d="100"/>
        </p:scale>
        <p:origin x="84" y="16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61" Type="http://customschemas.google.com/relationships/presentationmetadata" Target="metadata"/><Relationship Id="rId10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6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5E4C3A-FCEB-754E-90BF-5E810134C2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AA246-937E-3247-8F7D-F4FA461D7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C34B-09FA-B34E-9F6A-2282B98E5EA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E1C15-DC91-CF44-88F4-FA10A7999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DDF5F-5612-684F-AD72-AEC6ADE42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A1CFE-4D44-B34F-AEF3-62E146A8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7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examples and many others have led to three use-cases CACR concluded in this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70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examples and many others have led to three use-cases CACR concluded in this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0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examples and many others have led to three use-cases CACR concluded in this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35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examples and many others have led to three use-cases CACR concluded in this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1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examples and many others have led to three use-cases CACR concluded in this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7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Page Content">
  <p:cSld name="Full-Page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8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28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sz="4267" b="0" i="1" u="none" strike="noStrike" cap="non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F27E6-9207-8441-80E8-D79364CA79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" y="162757"/>
            <a:ext cx="3302415" cy="34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/>
          <p:nvPr/>
        </p:nvSpPr>
        <p:spPr>
          <a:xfrm>
            <a:off x="0" y="-3131"/>
            <a:ext cx="12188952" cy="50292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564048" y="4634631"/>
            <a:ext cx="11286724" cy="13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4"/>
          </p:nvPr>
        </p:nvSpPr>
        <p:spPr>
          <a:xfrm>
            <a:off x="564048" y="1128925"/>
            <a:ext cx="11286724" cy="334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1280"/>
              </a:spcBef>
              <a:spcAft>
                <a:spcPts val="0"/>
              </a:spcAft>
              <a:buClr>
                <a:srgbClr val="E46102"/>
              </a:buClr>
              <a:buSzPts val="6400"/>
              <a:buFont typeface="Arial"/>
              <a:buNone/>
              <a:defRPr sz="6400" b="1" i="0" u="none" strike="noStrike" cap="non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lang="en-US" sz="1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33" y="198708"/>
            <a:ext cx="556192" cy="21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992" y="304811"/>
            <a:ext cx="2258261" cy="134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liem.com/2016/team-based-learning-2016-jgme-aliem-hot-topics-in-medical-edu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05021" y="3216926"/>
            <a:ext cx="8562709" cy="33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Gordon Werner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 Student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Rochester Institute of Technology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20"/>
              </a:spcBef>
              <a:buSzPts val="16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320"/>
              </a:spcBef>
              <a:buSzPts val="16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talk includes efforts supported by NSF Awards # 1526383 and #1742789, and RIT Global Cybersecurity Institute. </a:t>
            </a:r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4"/>
          </p:nvPr>
        </p:nvSpPr>
        <p:spPr>
          <a:xfrm>
            <a:off x="405021" y="1028067"/>
            <a:ext cx="11177378" cy="100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indent="0"/>
            <a:r>
              <a:rPr lang="en-US" sz="5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CLEAR-ROAD: Near Real-time Aggregation and Extraction of             Co-occurring Intrusion Alerts</a:t>
            </a:r>
          </a:p>
        </p:txBody>
      </p:sp>
      <p:pic>
        <p:nvPicPr>
          <p:cNvPr id="1026" name="Picture 2" descr="Orange RIT and black Rochester Institute of Technology lockup">
            <a:extLst>
              <a:ext uri="{FF2B5EF4-FFF2-40B4-BE49-F238E27FC236}">
                <a16:creationId xmlns:a16="http://schemas.microsoft.com/office/drawing/2014/main" id="{E3F6EBF2-547A-9749-84DB-E5CFF7950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40291" r="36144" b="33057"/>
          <a:stretch/>
        </p:blipFill>
        <p:spPr bwMode="auto">
          <a:xfrm>
            <a:off x="0" y="-10886"/>
            <a:ext cx="5225143" cy="5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0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9FDA6D-961E-4B26-B1DF-9231C36A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99" y="4042534"/>
            <a:ext cx="10302248" cy="2704854"/>
          </a:xfrm>
          <a:prstGeom prst="rect">
            <a:avLst/>
          </a:prstGeom>
        </p:spPr>
      </p:pic>
      <p:sp>
        <p:nvSpPr>
          <p:cNvPr id="5" name="Google Shape;82;g7c1d4f820c_0_31">
            <a:extLst>
              <a:ext uri="{FF2B5EF4-FFF2-40B4-BE49-F238E27FC236}">
                <a16:creationId xmlns:a16="http://schemas.microsoft.com/office/drawing/2014/main" id="{440491C1-D2D9-A94D-9C08-361E8E5E64F6}"/>
              </a:ext>
            </a:extLst>
          </p:cNvPr>
          <p:cNvSpPr txBox="1">
            <a:spLocks/>
          </p:cNvSpPr>
          <p:nvPr/>
        </p:nvSpPr>
        <p:spPr>
          <a:xfrm>
            <a:off x="261573" y="595845"/>
            <a:ext cx="11589900" cy="87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E46102"/>
              </a:buClr>
              <a:buSzPts val="3700"/>
            </a:pPr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Analysts Understand Attack Patterns</a:t>
            </a:r>
          </a:p>
        </p:txBody>
      </p:sp>
      <p:sp>
        <p:nvSpPr>
          <p:cNvPr id="9" name="Google Shape;428;p61">
            <a:extLst>
              <a:ext uri="{FF2B5EF4-FFF2-40B4-BE49-F238E27FC236}">
                <a16:creationId xmlns:a16="http://schemas.microsoft.com/office/drawing/2014/main" id="{AB82B3CE-A8FF-4E41-9152-D8853AE8B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573" y="1209367"/>
            <a:ext cx="11362868" cy="33286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200" i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Problem</a:t>
            </a:r>
            <a:r>
              <a:rPr lang="en-US" sz="2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How to better and more quickly help analysts to understand critical signature occurrence patterns?  What signatures co-occur with them?  And in what timing profile?</a:t>
            </a:r>
            <a:endParaRPr lang="en-US" sz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81000"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1666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Can this be done in near real time (NRT)?  Without any external training data?</a:t>
            </a:r>
          </a:p>
          <a:p>
            <a:pPr indent="-381000" algn="l">
              <a:lnSpc>
                <a:spcPct val="100000"/>
              </a:lnSpc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Existing works (alert aggregation or alert correlation) depend on a priori defined templates / trained models or focus on grouping “similar” alerts.</a:t>
            </a:r>
          </a:p>
          <a:p>
            <a:pPr indent="-381000" algn="l">
              <a:lnSpc>
                <a:spcPct val="100000"/>
              </a:lnSpc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EFB7C1-BFB4-4E12-830D-494588A65770}"/>
              </a:ext>
            </a:extLst>
          </p:cNvPr>
          <p:cNvCxnSpPr>
            <a:cxnSpLocks/>
          </p:cNvCxnSpPr>
          <p:nvPr/>
        </p:nvCxnSpPr>
        <p:spPr>
          <a:xfrm flipH="1">
            <a:off x="4134099" y="4302344"/>
            <a:ext cx="665470" cy="6499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684497-B342-4F1E-B20C-C7B57AD14B9E}"/>
              </a:ext>
            </a:extLst>
          </p:cNvPr>
          <p:cNvCxnSpPr>
            <a:cxnSpLocks/>
          </p:cNvCxnSpPr>
          <p:nvPr/>
        </p:nvCxnSpPr>
        <p:spPr>
          <a:xfrm>
            <a:off x="7392432" y="4285647"/>
            <a:ext cx="786581" cy="6580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E7F280-D034-4E4B-90B3-EC4A258A919E}"/>
              </a:ext>
            </a:extLst>
          </p:cNvPr>
          <p:cNvSpPr txBox="1"/>
          <p:nvPr/>
        </p:nvSpPr>
        <p:spPr>
          <a:xfrm>
            <a:off x="4186341" y="3700872"/>
            <a:ext cx="494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Are these groups of alerts the same?  What are</a:t>
            </a:r>
          </a:p>
          <a:p>
            <a:r>
              <a:rPr lang="en-US" sz="1600" b="1" dirty="0"/>
              <a:t>the odds that these alerts would occur together?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A9E81-501A-45D3-9521-300CC557B864}"/>
              </a:ext>
            </a:extLst>
          </p:cNvPr>
          <p:cNvSpPr txBox="1"/>
          <p:nvPr/>
        </p:nvSpPr>
        <p:spPr>
          <a:xfrm>
            <a:off x="851482" y="3646771"/>
            <a:ext cx="2640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Is there an effective, data</a:t>
            </a:r>
          </a:p>
          <a:p>
            <a:r>
              <a:rPr lang="en-US" sz="1600" b="1" dirty="0"/>
              <a:t>driven way to process </a:t>
            </a:r>
          </a:p>
          <a:p>
            <a:r>
              <a:rPr lang="en-US" sz="1600" b="1" dirty="0"/>
              <a:t>Individual alert streams?</a:t>
            </a:r>
          </a:p>
        </p:txBody>
      </p:sp>
    </p:spTree>
    <p:extLst>
      <p:ext uri="{BB962C8B-B14F-4D97-AF65-F5344CB8AC3E}">
        <p14:creationId xmlns:p14="http://schemas.microsoft.com/office/powerpoint/2010/main" val="426534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;g7c1d4f820c_0_31">
            <a:extLst>
              <a:ext uri="{FF2B5EF4-FFF2-40B4-BE49-F238E27FC236}">
                <a16:creationId xmlns:a16="http://schemas.microsoft.com/office/drawing/2014/main" id="{440491C1-D2D9-A94D-9C08-361E8E5E64F6}"/>
              </a:ext>
            </a:extLst>
          </p:cNvPr>
          <p:cNvSpPr txBox="1">
            <a:spLocks/>
          </p:cNvSpPr>
          <p:nvPr/>
        </p:nvSpPr>
        <p:spPr>
          <a:xfrm>
            <a:off x="272085" y="584047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E46102"/>
              </a:buClr>
              <a:buSzPts val="3700"/>
            </a:pPr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en-US" sz="36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(Concept Learning for Intrusion Event Aggregation in Realtime)</a:t>
            </a:r>
            <a:endParaRPr lang="en-US" sz="3600" b="1" i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428;p61">
            <a:extLst>
              <a:ext uri="{FF2B5EF4-FFF2-40B4-BE49-F238E27FC236}">
                <a16:creationId xmlns:a16="http://schemas.microsoft.com/office/drawing/2014/main" id="{AB82B3CE-A8FF-4E41-9152-D8853AE8B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573" y="1180790"/>
            <a:ext cx="10883349" cy="36539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 “concepts” (</a:t>
            </a:r>
            <a:r>
              <a:rPr lang="en-US" sz="200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w.r.t.</a:t>
            </a: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IATs) and derives “aggregates” (set of temporarily related alerts).</a:t>
            </a:r>
          </a:p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Statistically match ongoing aggregates to concepts using 2-sample</a:t>
            </a:r>
          </a:p>
          <a:p>
            <a:pPr marL="76200" lvl="0" indent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400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Kolmogorov-Smirnov (K-S) test.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054D4-8A5C-B14C-89FA-BCCB46455451}"/>
              </a:ext>
            </a:extLst>
          </p:cNvPr>
          <p:cNvGrpSpPr/>
          <p:nvPr/>
        </p:nvGrpSpPr>
        <p:grpSpPr>
          <a:xfrm>
            <a:off x="8197327" y="1898606"/>
            <a:ext cx="3587017" cy="4911997"/>
            <a:chOff x="5809129" y="1450041"/>
            <a:chExt cx="3797450" cy="50690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1717D1-4EB3-B44C-AEC9-3A4D23A5D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8" r="16773" b="6960"/>
            <a:stretch/>
          </p:blipFill>
          <p:spPr>
            <a:xfrm>
              <a:off x="5809129" y="1450041"/>
              <a:ext cx="3797450" cy="50690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02C08A-B893-274E-8A05-59D092A65F91}"/>
                </a:ext>
              </a:extLst>
            </p:cNvPr>
            <p:cNvSpPr txBox="1"/>
            <p:nvPr/>
          </p:nvSpPr>
          <p:spPr>
            <a:xfrm>
              <a:off x="6379285" y="1450041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CLEAR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4B5B9F-CF52-0D42-8F97-0D60A763D86A}"/>
                </a:ext>
              </a:extLst>
            </p:cNvPr>
            <p:cNvSpPr txBox="1"/>
            <p:nvPr/>
          </p:nvSpPr>
          <p:spPr>
            <a:xfrm>
              <a:off x="6379284" y="3751136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TSSD-EWMA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78EC3-8666-684E-8C8B-D2D493D2B9AF}"/>
              </a:ext>
            </a:extLst>
          </p:cNvPr>
          <p:cNvGrpSpPr/>
          <p:nvPr/>
        </p:nvGrpSpPr>
        <p:grpSpPr>
          <a:xfrm>
            <a:off x="36699" y="2646381"/>
            <a:ext cx="8160628" cy="4077600"/>
            <a:chOff x="374904" y="2288689"/>
            <a:chExt cx="7848315" cy="36930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5A5886-DCDA-1A4E-8007-F2289A7DD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9579" b="9256"/>
            <a:stretch/>
          </p:blipFill>
          <p:spPr>
            <a:xfrm>
              <a:off x="5392637" y="2288689"/>
              <a:ext cx="2830582" cy="228062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3423DA-772C-6645-8A8C-59F63ADF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904" y="2346053"/>
              <a:ext cx="7733762" cy="363564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23DB48-FCE7-9440-86C3-D076EDF1C4EC}"/>
                </a:ext>
              </a:extLst>
            </p:cNvPr>
            <p:cNvSpPr txBox="1"/>
            <p:nvPr/>
          </p:nvSpPr>
          <p:spPr>
            <a:xfrm>
              <a:off x="899177" y="2517809"/>
              <a:ext cx="4426399" cy="529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Multiple temporal patterns found that contain</a:t>
              </a:r>
            </a:p>
            <a:p>
              <a:r>
                <a:rPr lang="en-US" sz="1600" b="1" dirty="0"/>
                <a:t>“GPL EXPLOIT </a:t>
              </a:r>
              <a:r>
                <a:rPr lang="en-US" sz="1600" b="1" dirty="0" err="1"/>
                <a:t>CodeRed</a:t>
              </a:r>
              <a:r>
                <a:rPr lang="en-US" sz="1600" b="1" dirty="0"/>
                <a:t> v2 </a:t>
              </a:r>
              <a:r>
                <a:rPr lang="en-US" sz="1600" b="1" dirty="0" err="1"/>
                <a:t>root.exe</a:t>
              </a:r>
              <a:r>
                <a:rPr lang="en-US" sz="1600" b="1" dirty="0"/>
                <a:t> access”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CF3632-E7BC-2142-AC2D-F740CE7E75DA}"/>
                </a:ext>
              </a:extLst>
            </p:cNvPr>
            <p:cNvCxnSpPr>
              <a:cxnSpLocks/>
            </p:cNvCxnSpPr>
            <p:nvPr/>
          </p:nvCxnSpPr>
          <p:spPr>
            <a:xfrm>
              <a:off x="5325577" y="2883049"/>
              <a:ext cx="77042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36C3524-B045-3345-8E91-A0E8B5E95E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9653" y="3137740"/>
              <a:ext cx="400911" cy="77932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099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;g7c1d4f820c_0_31">
            <a:extLst>
              <a:ext uri="{FF2B5EF4-FFF2-40B4-BE49-F238E27FC236}">
                <a16:creationId xmlns:a16="http://schemas.microsoft.com/office/drawing/2014/main" id="{440491C1-D2D9-A94D-9C08-361E8E5E64F6}"/>
              </a:ext>
            </a:extLst>
          </p:cNvPr>
          <p:cNvSpPr txBox="1">
            <a:spLocks/>
          </p:cNvSpPr>
          <p:nvPr/>
        </p:nvSpPr>
        <p:spPr>
          <a:xfrm>
            <a:off x="261573" y="595845"/>
            <a:ext cx="11589900" cy="87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E46102"/>
              </a:buClr>
              <a:buSzPts val="3700"/>
            </a:pPr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with Rare Co-Occurring Alert Signature Discovery (CLEAR-ROAD)</a:t>
            </a:r>
          </a:p>
        </p:txBody>
      </p:sp>
      <p:sp>
        <p:nvSpPr>
          <p:cNvPr id="9" name="Google Shape;428;p61">
            <a:extLst>
              <a:ext uri="{FF2B5EF4-FFF2-40B4-BE49-F238E27FC236}">
                <a16:creationId xmlns:a16="http://schemas.microsoft.com/office/drawing/2014/main" id="{AB82B3CE-A8FF-4E41-9152-D8853AE8B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592" y="1622934"/>
            <a:ext cx="5077343" cy="49849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81000" algn="l">
              <a:lnSpc>
                <a:spcPct val="100000"/>
              </a:lnSpc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200" i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Two-Step Approach</a:t>
            </a:r>
            <a:r>
              <a:rPr lang="en-US" sz="2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81000"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Learns &amp; maintains unique, invariant temporal arrival patterns as “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NRT from incoming alerts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Captures individual ``actions” or “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using concept statistics</a:t>
            </a:r>
            <a:endParaRPr lang="en-US" sz="1467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81000">
              <a:spcBef>
                <a:spcPts val="6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Extracts “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Co-Occurring Signatures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from Aggregates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Leverages pattern mining techniques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 alert signatures using aggregates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Constrains sequence data base (SDB) to reduce computational overhead</a:t>
            </a:r>
          </a:p>
          <a:p>
            <a:pPr lvl="2" indent="-381000">
              <a:spcBef>
                <a:spcPts val="600"/>
              </a:spcBef>
              <a:buClr>
                <a:schemeClr val="dk2"/>
              </a:buClr>
              <a:buSzPts val="2400"/>
            </a:pP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Finds rules that exhibit statistical likelihood for signature co-occurrence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A8F76F-0576-4787-AE6E-86DD4762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867" y="1622934"/>
            <a:ext cx="6538680" cy="4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;g7c1d4f820c_0_31">
            <a:extLst>
              <a:ext uri="{FF2B5EF4-FFF2-40B4-BE49-F238E27FC236}">
                <a16:creationId xmlns:a16="http://schemas.microsoft.com/office/drawing/2014/main" id="{440491C1-D2D9-A94D-9C08-361E8E5E64F6}"/>
              </a:ext>
            </a:extLst>
          </p:cNvPr>
          <p:cNvSpPr txBox="1">
            <a:spLocks/>
          </p:cNvSpPr>
          <p:nvPr/>
        </p:nvSpPr>
        <p:spPr>
          <a:xfrm>
            <a:off x="272085" y="594805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E46102"/>
              </a:buClr>
              <a:buSzPts val="3700"/>
            </a:pPr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– (Rare co-Occurring Alert signature Discovery)</a:t>
            </a:r>
          </a:p>
        </p:txBody>
      </p:sp>
      <p:sp>
        <p:nvSpPr>
          <p:cNvPr id="9" name="Google Shape;428;p61">
            <a:extLst>
              <a:ext uri="{FF2B5EF4-FFF2-40B4-BE49-F238E27FC236}">
                <a16:creationId xmlns:a16="http://schemas.microsoft.com/office/drawing/2014/main" id="{AB82B3CE-A8FF-4E41-9152-D8853AE8B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573" y="1261354"/>
            <a:ext cx="11184563" cy="26113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SPADE – a pattern mining algorithm 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[Zaki’2001] </a:t>
            </a: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to work with CLEAR and Intrusion Alerts.</a:t>
            </a:r>
          </a:p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Discovers and processes association rules containing critical signatures</a:t>
            </a:r>
          </a:p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Isolates signatures whose occurrence is statistically likely related to critical signature’s</a:t>
            </a:r>
          </a:p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(To-do) incremental update patterns in NRT.</a:t>
            </a:r>
          </a:p>
          <a:p>
            <a:pPr lvl="0" indent="-381000" algn="l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Arial"/>
              <a:buChar char="•"/>
            </a:pPr>
            <a:endParaRPr lang="en-US" sz="2000" i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C8950-5C58-45DD-A035-6BFB7BA05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0" y="3570163"/>
            <a:ext cx="4792702" cy="301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87760-F164-40CC-ACF2-D2A9F241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87" y="2766482"/>
            <a:ext cx="5054393" cy="143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706A0-D628-4628-B989-E627A92C9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186" y="4327790"/>
            <a:ext cx="4707685" cy="23172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A09E31-9712-447E-B8C8-18429AC4A7F6}"/>
              </a:ext>
            </a:extLst>
          </p:cNvPr>
          <p:cNvCxnSpPr>
            <a:cxnSpLocks/>
          </p:cNvCxnSpPr>
          <p:nvPr/>
        </p:nvCxnSpPr>
        <p:spPr>
          <a:xfrm flipH="1" flipV="1">
            <a:off x="11527810" y="4147607"/>
            <a:ext cx="490644" cy="79485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342A67-92C3-455B-8A46-1D74B6A5EA2F}"/>
              </a:ext>
            </a:extLst>
          </p:cNvPr>
          <p:cNvSpPr txBox="1"/>
          <p:nvPr/>
        </p:nvSpPr>
        <p:spPr>
          <a:xfrm>
            <a:off x="10323871" y="4951563"/>
            <a:ext cx="193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Co-Occurrence is unique to the 2 temporal “modes” found by CLEAR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CCDACF-FED5-47DB-B4BF-23ADD5D8DB0D}"/>
              </a:ext>
            </a:extLst>
          </p:cNvPr>
          <p:cNvSpPr/>
          <p:nvPr/>
        </p:nvSpPr>
        <p:spPr>
          <a:xfrm>
            <a:off x="10639197" y="3655142"/>
            <a:ext cx="676576" cy="492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D178FE-BBD5-43B1-AFA6-9DACD8B846B2}"/>
              </a:ext>
            </a:extLst>
          </p:cNvPr>
          <p:cNvSpPr/>
          <p:nvPr/>
        </p:nvSpPr>
        <p:spPr>
          <a:xfrm>
            <a:off x="10530348" y="2958841"/>
            <a:ext cx="997462" cy="74595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;g7c1d4f820c_0_31">
            <a:extLst>
              <a:ext uri="{FF2B5EF4-FFF2-40B4-BE49-F238E27FC236}">
                <a16:creationId xmlns:a16="http://schemas.microsoft.com/office/drawing/2014/main" id="{440491C1-D2D9-A94D-9C08-361E8E5E64F6}"/>
              </a:ext>
            </a:extLst>
          </p:cNvPr>
          <p:cNvSpPr txBox="1">
            <a:spLocks/>
          </p:cNvSpPr>
          <p:nvPr/>
        </p:nvSpPr>
        <p:spPr>
          <a:xfrm>
            <a:off x="2513621" y="1375312"/>
            <a:ext cx="7164757" cy="72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645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E46102"/>
              </a:buClr>
              <a:buSzPts val="3700"/>
            </a:pPr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Comments, Ideas, &amp; 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B4154-B060-2644-9804-87FB649A1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6000" y="2373151"/>
            <a:ext cx="508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452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17691</TotalTime>
  <Words>467</Words>
  <Application>Microsoft Office PowerPoint</Application>
  <PresentationFormat>Widescreen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Georgia</vt:lpstr>
      <vt:lpstr>Calibri</vt:lpstr>
      <vt:lpstr>MS Gothic</vt:lpstr>
      <vt:lpstr>Arial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Gordon Werner (RIT Student)</cp:lastModifiedBy>
  <cp:revision>218</cp:revision>
  <cp:lastPrinted>2020-09-10T15:54:22Z</cp:lastPrinted>
  <dcterms:created xsi:type="dcterms:W3CDTF">2018-06-29T18:36:28Z</dcterms:created>
  <dcterms:modified xsi:type="dcterms:W3CDTF">2021-08-04T14:37:28Z</dcterms:modified>
</cp:coreProperties>
</file>