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667" r:id="rId2"/>
    <p:sldId id="629" r:id="rId3"/>
    <p:sldId id="1520" r:id="rId4"/>
    <p:sldId id="1527" r:id="rId5"/>
    <p:sldId id="152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B2FB8-00EC-0E46-845C-0DEBA88AD234}" v="122" dt="2021-08-04T13:30:10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94640"/>
  </p:normalViewPr>
  <p:slideViewPr>
    <p:cSldViewPr snapToGrid="0">
      <p:cViewPr varScale="1">
        <p:scale>
          <a:sx n="207" d="100"/>
          <a:sy n="207" d="100"/>
        </p:scale>
        <p:origin x="19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38FFE-2B2D-E94E-BB8F-3296CC132022}" type="datetimeFigureOut">
              <a:t>8/3/21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E61A4-587B-BD4A-BA7E-0E6397AFE8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4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kern="0" dirty="0"/>
              <a:t>Can BRON be used to facilitate the annotation of public cyber threat and vulnerability data? </a:t>
            </a:r>
          </a:p>
          <a:p>
            <a:pPr lvl="1" defTabSz="914400"/>
            <a:r>
              <a:rPr lang="en-US" kern="0" dirty="0"/>
              <a:t>666 Techniques and 740 CAPECs, a total of 492,840 possible Technique-CAPEC edges.</a:t>
            </a:r>
          </a:p>
          <a:p>
            <a:pPr lvl="1" defTabSz="914400"/>
            <a:r>
              <a:rPr lang="en-US" kern="0" dirty="0"/>
              <a:t>A total of 157 connected Technique-CAPEC edges, edge-ratio is 0.03187%. </a:t>
            </a:r>
          </a:p>
          <a:p>
            <a:pPr lvl="1" defTabSz="914400"/>
            <a:r>
              <a:rPr lang="en-US" kern="0" dirty="0"/>
              <a:t>The information used to populate BRON is incomplete, there is no way of knowing if this is because there are missing edges or no edges exist. </a:t>
            </a:r>
          </a:p>
          <a:p>
            <a:pPr defTabSz="914400"/>
            <a:r>
              <a:rPr lang="en-US" kern="0" dirty="0"/>
              <a:t>Given information on pairs of one Technique and one CAPEC we train a model that predicts if there is a known edge between the pair. </a:t>
            </a:r>
          </a:p>
          <a:p>
            <a:pPr lvl="1" defTabSz="914400"/>
            <a:r>
              <a:rPr lang="en-US" kern="0" dirty="0"/>
              <a:t>We encode information on Techniques and CAPECs using natural language processing into a float vector. </a:t>
            </a:r>
          </a:p>
          <a:p>
            <a:pPr lvl="1" defTabSz="914400"/>
            <a:r>
              <a:rPr lang="en-US" kern="0" dirty="0"/>
              <a:t>The model returns 1 for a known edge between the pair and 0 if there is no known edge (missing or non-existent).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E61A4-587B-BD4A-BA7E-0E6397AFE8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goals</a:t>
            </a:r>
          </a:p>
          <a:p>
            <a:pPr lvl="1"/>
            <a:r>
              <a:rPr lang="en-US" dirty="0"/>
              <a:t>the difference in performance due to feature selection, i.e. when more data is provided from BRON, </a:t>
            </a:r>
          </a:p>
          <a:p>
            <a:pPr lvl="1"/>
            <a:r>
              <a:rPr lang="en-US" dirty="0"/>
              <a:t>the change in performance due to the feature representation, </a:t>
            </a:r>
          </a:p>
          <a:p>
            <a:pPr lvl="1"/>
            <a:r>
              <a:rPr lang="en-US" dirty="0"/>
              <a:t>a baseline classification performance established from untuned classifier models. </a:t>
            </a:r>
          </a:p>
          <a:p>
            <a:r>
              <a:rPr lang="en-US" dirty="0"/>
              <a:t>Data entry names from:</a:t>
            </a:r>
          </a:p>
          <a:p>
            <a:pPr lvl="1"/>
            <a:r>
              <a:rPr lang="en-US" dirty="0"/>
              <a:t>a) CAPEC b) Techniques c) Tactics d) CWE e) CAPEC-Technique </a:t>
            </a:r>
          </a:p>
          <a:p>
            <a:r>
              <a:rPr lang="en-US" dirty="0"/>
              <a:t>Feature representations</a:t>
            </a:r>
          </a:p>
          <a:p>
            <a:pPr lvl="1"/>
            <a:r>
              <a:rPr lang="en-US" dirty="0"/>
              <a:t>Bag of Words (BOW)</a:t>
            </a:r>
          </a:p>
          <a:p>
            <a:pPr lvl="1"/>
            <a:r>
              <a:rPr lang="en-US" dirty="0"/>
              <a:t>Transformer Neural Network (BERT (off-the-shelf))</a:t>
            </a:r>
          </a:p>
          <a:p>
            <a:r>
              <a:rPr lang="en-US" dirty="0"/>
              <a:t>Classifiers (</a:t>
            </a:r>
            <a:r>
              <a:rPr lang="en-US" dirty="0" err="1"/>
              <a:t>SciKit</a:t>
            </a:r>
            <a:r>
              <a:rPr lang="en-US" dirty="0"/>
              <a:t>-Learn default settings):</a:t>
            </a:r>
          </a:p>
          <a:p>
            <a:pPr lvl="1"/>
            <a:r>
              <a:rPr lang="en-US" dirty="0"/>
              <a:t>a) Multi Layer Perceptron (MLP), b) Random Forest, c) Logistic Regression (SGD), d) K-Nearest Neighbor (KNN). e) Naive Bayes (NB), f) Support Vector Machine, linear kernel (SVM) g) Support Vector Machine, radial basis function kernel (RBF-SVM) </a:t>
            </a:r>
          </a:p>
          <a:p>
            <a:r>
              <a:rPr lang="en-US" dirty="0"/>
              <a:t>Measures:</a:t>
            </a:r>
          </a:p>
          <a:p>
            <a:pPr lvl="1"/>
            <a:r>
              <a:rPr lang="en-US" dirty="0"/>
              <a:t>a) Error (1.0 - accuracy), b) AUC, c) F1-score </a:t>
            </a:r>
          </a:p>
          <a:p>
            <a:r>
              <a:rPr lang="en-US" dirty="0"/>
              <a:t>Experiments:</a:t>
            </a:r>
          </a:p>
          <a:p>
            <a:pPr lvl="1"/>
            <a:r>
              <a:rPr lang="en-US" dirty="0"/>
              <a:t>100 independent trials with different 70-30 train-test data splits. The data for each trial has 314 exemplars with 50-50 class balance (from under-sampling the majority class).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E61A4-587B-BD4A-BA7E-0E6397AFE8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19050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40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6900" y="3605217"/>
            <a:ext cx="5257800" cy="1500187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6602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096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90600"/>
            <a:ext cx="80772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6248400"/>
            <a:ext cx="4572000" cy="457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baseline="0">
                <a:solidFill>
                  <a:srgbClr val="CC6600"/>
                </a:solidFill>
              </a:defRPr>
            </a:lvl1pPr>
          </a:lstStyle>
          <a:p>
            <a:pPr lvl="0"/>
            <a:r>
              <a:rPr lang="en-US"/>
              <a:t>Click to Edit Section Footer </a:t>
            </a:r>
          </a:p>
        </p:txBody>
      </p:sp>
    </p:spTree>
    <p:extLst>
      <p:ext uri="{BB962C8B-B14F-4D97-AF65-F5344CB8AC3E}">
        <p14:creationId xmlns:p14="http://schemas.microsoft.com/office/powerpoint/2010/main" val="4781342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09600"/>
          </a:xfrm>
          <a:prstGeom prst="rect">
            <a:avLst/>
          </a:prstGeom>
        </p:spPr>
        <p:txBody>
          <a:bodyPr anchor="ctr" anchorCtr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624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39624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12271" y="6248400"/>
            <a:ext cx="4572000" cy="457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baseline="0">
                <a:solidFill>
                  <a:srgbClr val="CC6600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20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</a:lstStyle>
          <a:p>
            <a:pPr lvl="0"/>
            <a:r>
              <a:rPr lang="en-US"/>
              <a:t>Click to edit section name or footer</a:t>
            </a:r>
          </a:p>
        </p:txBody>
      </p:sp>
    </p:spTree>
    <p:extLst>
      <p:ext uri="{BB962C8B-B14F-4D97-AF65-F5344CB8AC3E}">
        <p14:creationId xmlns:p14="http://schemas.microsoft.com/office/powerpoint/2010/main" val="3694127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" y="228600"/>
            <a:ext cx="8915400" cy="609600"/>
          </a:xfrm>
          <a:prstGeom prst="rect">
            <a:avLst/>
          </a:prstGeom>
        </p:spPr>
        <p:txBody>
          <a:bodyPr anchor="ctr" anchorCtr="1"/>
          <a:lstStyle/>
          <a:p>
            <a:r>
              <a:rPr lang="en-US"/>
              <a:t>Click to edit blank slide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48400"/>
            <a:ext cx="4572000" cy="457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baseline="0">
                <a:solidFill>
                  <a:srgbClr val="CC6600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20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</a:lstStyle>
          <a:p>
            <a:pPr lvl="0"/>
            <a:r>
              <a:rPr lang="en-US"/>
              <a:t>Click to edit section name or footer</a:t>
            </a:r>
          </a:p>
        </p:txBody>
      </p:sp>
    </p:spTree>
    <p:extLst>
      <p:ext uri="{BB962C8B-B14F-4D97-AF65-F5344CB8AC3E}">
        <p14:creationId xmlns:p14="http://schemas.microsoft.com/office/powerpoint/2010/main" val="11136010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096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90600"/>
            <a:ext cx="80772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D6CFBC-DBC3-1541-B0F5-5172A375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201" y="6446838"/>
            <a:ext cx="56127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38B424-0655-E54D-9A43-54F2B4EFC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247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2"/>
          <p:cNvSpPr txBox="1">
            <a:spLocks noChangeArrowheads="1"/>
          </p:cNvSpPr>
          <p:nvPr/>
        </p:nvSpPr>
        <p:spPr bwMode="auto">
          <a:xfrm>
            <a:off x="7086600" y="6248401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latin typeface="Comic Sans MS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/>
        </p:nvSpPr>
        <p:spPr bwMode="auto">
          <a:xfrm>
            <a:off x="8442327" y="597535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>
              <a:latin typeface="Comic Sans MS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7086600" y="6248401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latin typeface="Comic Sans MS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6553200" y="6446838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latin typeface="Comic Sans MS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8442327" y="597535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>
              <a:latin typeface="Comic Sans MS" charset="0"/>
            </a:endParaRPr>
          </a:p>
        </p:txBody>
      </p:sp>
      <p:pic>
        <p:nvPicPr>
          <p:cNvPr id="12" name="Picture 9" descr="cs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10" y="5855923"/>
            <a:ext cx="145149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lfa-3-nocsai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" y="6153590"/>
            <a:ext cx="1982189" cy="6309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C6600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SzPct val="100000"/>
        <a:buFont typeface="Times" charset="0"/>
        <a:buChar char="•"/>
        <a:defRPr sz="2400" b="1">
          <a:solidFill>
            <a:srgbClr val="666666"/>
          </a:solidFill>
          <a:latin typeface="+mn-lt"/>
          <a:ea typeface="ＭＳ Ｐゴシック" charset="0"/>
          <a:cs typeface="ＭＳ Ｐゴシック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SzPct val="100000"/>
        <a:buChar char="–"/>
        <a:defRPr sz="2000" b="1">
          <a:solidFill>
            <a:srgbClr val="666666"/>
          </a:solidFill>
          <a:latin typeface="+mn-lt"/>
          <a:ea typeface="ＭＳ Ｐゴシック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SzPct val="100000"/>
        <a:buChar char="»"/>
        <a:defRPr b="1">
          <a:solidFill>
            <a:srgbClr val="666666"/>
          </a:solidFill>
          <a:latin typeface="+mn-lt"/>
          <a:ea typeface="ＭＳ Ｐゴシック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SzPct val="100000"/>
        <a:buFont typeface="Wingdings" charset="0"/>
        <a:buChar char="§"/>
        <a:defRPr sz="1600" b="1">
          <a:solidFill>
            <a:srgbClr val="666666"/>
          </a:solidFill>
          <a:latin typeface="+mn-lt"/>
          <a:ea typeface="ＭＳ Ｐゴシック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SzPct val="100000"/>
        <a:buFont typeface="Wingdings" charset="0"/>
        <a:buChar char="v"/>
        <a:defRPr sz="1400" b="1">
          <a:solidFill>
            <a:srgbClr val="666666"/>
          </a:solidFill>
          <a:latin typeface="+mn-lt"/>
          <a:ea typeface="ＭＳ Ｐゴシック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SzPct val="100000"/>
        <a:buFont typeface="Wingdings" pitchFamily="-80" charset="2"/>
        <a:buChar char="v"/>
        <a:defRPr sz="1400" b="1">
          <a:solidFill>
            <a:srgbClr val="666666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SzPct val="100000"/>
        <a:buFont typeface="Wingdings" pitchFamily="-80" charset="2"/>
        <a:buChar char="v"/>
        <a:defRPr sz="1400" b="1">
          <a:solidFill>
            <a:srgbClr val="666666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SzPct val="100000"/>
        <a:buFont typeface="Wingdings" pitchFamily="-80" charset="2"/>
        <a:buChar char="v"/>
        <a:defRPr sz="1400" b="1">
          <a:solidFill>
            <a:srgbClr val="666666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SzPct val="100000"/>
        <a:buFont typeface="Wingdings" pitchFamily="-80" charset="2"/>
        <a:buChar char="v"/>
        <a:defRPr sz="1400"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A72A-639E-2D40-8046-AC174F80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8" y="273722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 </a:t>
            </a:r>
            <a:r>
              <a:rPr lang="en-US"/>
              <a:t>Collated Cybersecurity dataset </a:t>
            </a:r>
            <a:r>
              <a:rPr lang="en-US" dirty="0"/>
              <a:t>for Machine Learning and Artificial Intelligence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00759-5165-1F40-B842-29721FE2FA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/>
              <a:t>Erik Hemberg</a:t>
            </a:r>
            <a:r>
              <a:rPr lang="en-US" dirty="0"/>
              <a:t> and Una-May O’Reilly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36BA2-92DF-784B-A4C7-7415C564F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2" y="2880755"/>
            <a:ext cx="8994256" cy="1372005"/>
          </a:xfrm>
          <a:prstGeom prst="rect">
            <a:avLst/>
          </a:prstGeom>
        </p:spPr>
      </p:pic>
      <p:pic>
        <p:nvPicPr>
          <p:cNvPr id="1028" name="Picture 4" descr="Øresund Bridge to Copenhagen image - Free stock photo ...">
            <a:extLst>
              <a:ext uri="{FF2B5EF4-FFF2-40B4-BE49-F238E27FC236}">
                <a16:creationId xmlns:a16="http://schemas.microsoft.com/office/drawing/2014/main" id="{255F632B-0AD6-B248-A383-C54DE63E9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0" b="16126"/>
          <a:stretch/>
        </p:blipFill>
        <p:spPr bwMode="auto">
          <a:xfrm>
            <a:off x="3248341" y="1821501"/>
            <a:ext cx="2647313" cy="108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64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A607EB-BB5C-6241-8C6D-DEB46F98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BRON: a Collated Cybersecurity Dataset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88373C-5C14-7249-BEA0-E97BEE028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8B75C252-D813-4546-835F-E7A503E4F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364"/>
          <a:stretch/>
        </p:blipFill>
        <p:spPr>
          <a:xfrm>
            <a:off x="1254930" y="1188017"/>
            <a:ext cx="2597154" cy="1748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29B99F-79C3-D947-B07C-8F4FCF664F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35596"/>
          <a:stretch/>
        </p:blipFill>
        <p:spPr>
          <a:xfrm>
            <a:off x="1254930" y="4889417"/>
            <a:ext cx="2897972" cy="12415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CC4083-00D7-574F-A531-344E2F1218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106"/>
          <a:stretch/>
        </p:blipFill>
        <p:spPr>
          <a:xfrm>
            <a:off x="1237074" y="3819958"/>
            <a:ext cx="3218876" cy="10107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E26531-D005-A74B-9217-16D21B889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009" y="1163679"/>
            <a:ext cx="3218876" cy="48497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5AAFA9-B15F-6743-9E6B-AD0380A46D0C}"/>
              </a:ext>
            </a:extLst>
          </p:cNvPr>
          <p:cNvSpPr txBox="1"/>
          <p:nvPr/>
        </p:nvSpPr>
        <p:spPr>
          <a:xfrm>
            <a:off x="7830696" y="2135645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666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C74B7-56F2-D340-AAAB-38450CE06FFB}"/>
              </a:ext>
            </a:extLst>
          </p:cNvPr>
          <p:cNvSpPr txBox="1"/>
          <p:nvPr/>
        </p:nvSpPr>
        <p:spPr>
          <a:xfrm>
            <a:off x="7830696" y="3055160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740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CBA7D-BD4C-A449-8AD1-A927CD462ECF}"/>
              </a:ext>
            </a:extLst>
          </p:cNvPr>
          <p:cNvSpPr txBox="1"/>
          <p:nvPr/>
        </p:nvSpPr>
        <p:spPr>
          <a:xfrm>
            <a:off x="7824559" y="2601539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157</a:t>
            </a:r>
          </a:p>
        </p:txBody>
      </p:sp>
      <p:pic>
        <p:nvPicPr>
          <p:cNvPr id="7" name="Picture 6" descr="Graphical user interface, text, email, website&#10;&#10;Description automatically generated">
            <a:extLst>
              <a:ext uri="{FF2B5EF4-FFF2-40B4-BE49-F238E27FC236}">
                <a16:creationId xmlns:a16="http://schemas.microsoft.com/office/drawing/2014/main" id="{DE0641A0-3896-2E4D-8FA1-2EB34EA41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930" y="2904020"/>
            <a:ext cx="329565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70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471B-BDFA-FB49-AB96-E53019AA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5 Prediction Models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B43DB-D667-474A-8153-A028E36CE1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18F166-7334-DB41-B557-7B93B50C9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962" y="988063"/>
            <a:ext cx="3862926" cy="2830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A21CB8-99F4-B441-A8B7-84411C3F1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758" y="3836540"/>
            <a:ext cx="6728451" cy="1705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653E45-40C8-3847-8E85-082177D9BB55}"/>
              </a:ext>
            </a:extLst>
          </p:cNvPr>
          <p:cNvSpPr txBox="1"/>
          <p:nvPr/>
        </p:nvSpPr>
        <p:spPr>
          <a:xfrm>
            <a:off x="112483" y="5559945"/>
            <a:ext cx="876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1600" b="1" dirty="0">
                <a:solidFill>
                  <a:srgbClr val="002060"/>
                </a:solidFill>
              </a:rPr>
              <a:t>CWE and Tactic data with BOW features using Random Forest gives the best result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ADAA6-2FBF-F246-A510-D166D22A86D1}"/>
              </a:ext>
            </a:extLst>
          </p:cNvPr>
          <p:cNvSpPr/>
          <p:nvPr/>
        </p:nvSpPr>
        <p:spPr bwMode="auto">
          <a:xfrm>
            <a:off x="1239656" y="5118038"/>
            <a:ext cx="6403819" cy="270025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371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349F-2179-EB41-B808-EDD22150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Queries of  the 2020 Top 25 CWE in BRON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6A3EA-6AA5-574F-BB26-A36D96041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CDB52-8C08-4947-B30A-4EF99E79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7" y="981906"/>
            <a:ext cx="8682981" cy="48788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8061C6-5FDE-A04E-8BFF-35A43C53F1A6}"/>
              </a:ext>
            </a:extLst>
          </p:cNvPr>
          <p:cNvSpPr/>
          <p:nvPr/>
        </p:nvSpPr>
        <p:spPr bwMode="auto">
          <a:xfrm>
            <a:off x="171834" y="5099774"/>
            <a:ext cx="8591677" cy="141149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8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493D9-6FE8-D448-91BF-060E8088E056}"/>
              </a:ext>
            </a:extLst>
          </p:cNvPr>
          <p:cNvSpPr/>
          <p:nvPr/>
        </p:nvSpPr>
        <p:spPr bwMode="auto">
          <a:xfrm>
            <a:off x="262508" y="1546502"/>
            <a:ext cx="8591677" cy="141149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332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2F205-D5E0-D947-A390-08A2A5F4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42B8-C0FB-C34C-981F-14664409C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demonstrated and discussed how BRON, a collated dataset supports ML and AI </a:t>
            </a:r>
          </a:p>
          <a:p>
            <a:pPr lvl="1"/>
            <a:r>
              <a:rPr lang="en-US" dirty="0"/>
              <a:t>Uses of BRON include information retrieval, pattern inference, modeling &amp; simulation and AI-based attack planning. </a:t>
            </a:r>
          </a:p>
          <a:p>
            <a:r>
              <a:rPr lang="en-US" dirty="0"/>
              <a:t>BRON could be enhanced with additional behavioral knowledge, from timely sources such as threat reports. </a:t>
            </a:r>
          </a:p>
          <a:p>
            <a:endParaRPr lang="en-US" dirty="0"/>
          </a:p>
          <a:p>
            <a:r>
              <a:rPr lang="en-US" dirty="0"/>
              <a:t>Acknowledgments. </a:t>
            </a:r>
          </a:p>
          <a:p>
            <a:pPr lvl="1"/>
            <a:r>
              <a:rPr lang="en-US" sz="1100" dirty="0"/>
              <a:t>This material is based upon work supported by the DARPA Advanced Research Project Agency (DARPA) and Space and Naval Warfare Systems Center, Pacific (SSC Pacific) under Contract No. N66001-18-C-4036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8286F-6DCD-2E4D-A039-21D8B830C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446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DO-Template-April2012">
  <a:themeElements>
    <a:clrScheme name="">
      <a:dk1>
        <a:srgbClr val="474747"/>
      </a:dk1>
      <a:lt1>
        <a:srgbClr val="FFFFFF"/>
      </a:lt1>
      <a:dk2>
        <a:srgbClr val="FC0128"/>
      </a:dk2>
      <a:lt2>
        <a:srgbClr val="676767"/>
      </a:lt2>
      <a:accent1>
        <a:srgbClr val="CECECE"/>
      </a:accent1>
      <a:accent2>
        <a:srgbClr val="919191"/>
      </a:accent2>
      <a:accent3>
        <a:srgbClr val="FFFFFF"/>
      </a:accent3>
      <a:accent4>
        <a:srgbClr val="3B3B3B"/>
      </a:accent4>
      <a:accent5>
        <a:srgbClr val="E3E3E3"/>
      </a:accent5>
      <a:accent6>
        <a:srgbClr val="838383"/>
      </a:accent6>
      <a:hlink>
        <a:srgbClr val="114FFB"/>
      </a:hlink>
      <a:folHlink>
        <a:srgbClr val="DADADA"/>
      </a:folHlink>
    </a:clrScheme>
    <a:fontScheme name="CBCL-AI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-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-80" charset="0"/>
          </a:defRPr>
        </a:defPPr>
      </a:lstStyle>
    </a:lnDef>
  </a:objectDefaults>
  <a:extraClrSchemeLst>
    <a:extraClrScheme>
      <a:clrScheme name="CBCL-AI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CL-AI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CL-AI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CL-AI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CL-AI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CL-AI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CL-AI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Alfa-Template</Template>
  <TotalTime>1628</TotalTime>
  <Words>472</Words>
  <Application>Microsoft Macintosh PowerPoint</Application>
  <PresentationFormat>On-screen Show (4:3)</PresentationFormat>
  <Paragraphs>40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Comic Sans MS</vt:lpstr>
      <vt:lpstr>Times</vt:lpstr>
      <vt:lpstr>Wingdings</vt:lpstr>
      <vt:lpstr>EDO-Template-April2012</vt:lpstr>
      <vt:lpstr>Using A Collated Cybersecurity dataset for Machine Learning and Artificial Intelligence </vt:lpstr>
      <vt:lpstr>BRON: a Collated Cybersecurity Dataset</vt:lpstr>
      <vt:lpstr>Top 5 Prediction Models</vt:lpstr>
      <vt:lpstr>Queries of  the 2020 Top 25 CWE in BRON</vt:lpstr>
      <vt:lpstr>Summary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Search-based Program Synthesis</dc:title>
  <dc:creator>UM OReilly</dc:creator>
  <cp:lastModifiedBy>Erik Hemberg</cp:lastModifiedBy>
  <cp:revision>2</cp:revision>
  <dcterms:created xsi:type="dcterms:W3CDTF">2019-07-31T16:12:38Z</dcterms:created>
  <dcterms:modified xsi:type="dcterms:W3CDTF">2021-08-04T20:28:49Z</dcterms:modified>
</cp:coreProperties>
</file>