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6" r:id="rId4"/>
    <p:sldId id="340" r:id="rId5"/>
    <p:sldId id="262" r:id="rId6"/>
    <p:sldId id="267" r:id="rId7"/>
    <p:sldId id="268" r:id="rId8"/>
    <p:sldId id="269" r:id="rId9"/>
    <p:sldId id="270" r:id="rId10"/>
    <p:sldId id="338" r:id="rId11"/>
    <p:sldId id="272" r:id="rId12"/>
    <p:sldId id="339" r:id="rId13"/>
    <p:sldId id="341" r:id="rId14"/>
    <p:sldId id="34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54281" autoAdjust="0"/>
  </p:normalViewPr>
  <p:slideViewPr>
    <p:cSldViewPr snapToGrid="0">
      <p:cViewPr varScale="1">
        <p:scale>
          <a:sx n="36" d="100"/>
          <a:sy n="36" d="100"/>
        </p:scale>
        <p:origin x="183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6DF49-FC4D-4AA6-B6EF-12CBC7FC50C7}" type="datetimeFigureOut">
              <a:rPr lang="en-US" smtClean="0"/>
              <a:t>8/14/2021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382F9-A58B-46D3-AF95-AE461A9431CE}" type="slidenum">
              <a:rPr lang="en-US" smtClean="0"/>
              <a:t>‹#›</a:t>
            </a:fld>
            <a:endParaRPr lang="en-US"/>
          </a:p>
        </p:txBody>
      </p:sp>
    </p:spTree>
    <p:extLst>
      <p:ext uri="{BB962C8B-B14F-4D97-AF65-F5344CB8AC3E}">
        <p14:creationId xmlns:p14="http://schemas.microsoft.com/office/powerpoint/2010/main" val="334265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on Political News Propagation Headline Matching: A Deep Learning-Based Short Text Matching Approach. </a:t>
            </a:r>
          </a:p>
          <a:p>
            <a:r>
              <a:rPr lang="en-US" dirty="0"/>
              <a:t>This work is by Zara Ahmad-Post, Dr. Sagar </a:t>
            </a:r>
            <a:r>
              <a:rPr lang="en-US" dirty="0" err="1"/>
              <a:t>Samtani</a:t>
            </a:r>
            <a:r>
              <a:rPr lang="en-US" dirty="0"/>
              <a:t>, Dr. </a:t>
            </a:r>
            <a:r>
              <a:rPr lang="en-US" dirty="0" err="1"/>
              <a:t>Hongyi</a:t>
            </a:r>
            <a:r>
              <a:rPr lang="en-US" dirty="0"/>
              <a:t> Zhu, and Dr. Sue Brown.</a:t>
            </a:r>
          </a:p>
        </p:txBody>
      </p:sp>
      <p:sp>
        <p:nvSpPr>
          <p:cNvPr id="4" name="Slide Number Placeholder 3"/>
          <p:cNvSpPr>
            <a:spLocks noGrp="1"/>
          </p:cNvSpPr>
          <p:nvPr>
            <p:ph type="sldNum" sz="quarter" idx="5"/>
          </p:nvPr>
        </p:nvSpPr>
        <p:spPr/>
        <p:txBody>
          <a:bodyPr/>
          <a:lstStyle/>
          <a:p>
            <a:fld id="{143382F9-A58B-46D3-AF95-AE461A9431CE}" type="slidenum">
              <a:rPr lang="en-US" smtClean="0"/>
              <a:t>1</a:t>
            </a:fld>
            <a:endParaRPr lang="en-US"/>
          </a:p>
        </p:txBody>
      </p:sp>
    </p:spTree>
    <p:extLst>
      <p:ext uri="{BB962C8B-B14F-4D97-AF65-F5344CB8AC3E}">
        <p14:creationId xmlns:p14="http://schemas.microsoft.com/office/powerpoint/2010/main" val="427779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We propose a novel DL-based architecture that captures named entities, word co-occurrences, and phrase similarities between propagandist and non-propagandist texts. We present our proposed model in </a:t>
                </a:r>
                <a:r>
                  <a:rPr lang="en-US" sz="1800" b="1" dirty="0">
                    <a:effectLst/>
                    <a:latin typeface="Linux Libertine"/>
                    <a:ea typeface="Verdana" panose="020B0604030504040204" pitchFamily="34" charset="0"/>
                    <a:cs typeface="Times New Roman" panose="02020603050405020304" pitchFamily="18" charset="0"/>
                  </a:rPr>
                  <a:t>Figure 2. </a:t>
                </a:r>
                <a:r>
                  <a:rPr lang="en-US" sz="1800" b="0" dirty="0">
                    <a:effectLst/>
                    <a:latin typeface="Linux Libertine"/>
                    <a:ea typeface="Verdana" panose="020B0604030504040204" pitchFamily="34" charset="0"/>
                    <a:cs typeface="Times New Roman" panose="02020603050405020304" pitchFamily="18" charset="0"/>
                  </a:rPr>
                  <a:t>The model operates as follows</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a:p>
                <a:pPr marL="342900" marR="0" indent="-342900" algn="just">
                  <a:lnSpc>
                    <a:spcPct val="110000"/>
                  </a:lnSpc>
                  <a:spcBef>
                    <a:spcPts val="0"/>
                  </a:spcBef>
                  <a:spcAft>
                    <a:spcPts val="600"/>
                  </a:spcAft>
                  <a:buAutoNum type="arabicPeriod"/>
                </a:pPr>
                <a:r>
                  <a:rPr lang="en-US" sz="1800" dirty="0">
                    <a:effectLst/>
                    <a:latin typeface="Linux Libertine"/>
                    <a:ea typeface="Verdana" panose="020B0604030504040204" pitchFamily="34" charset="0"/>
                    <a:cs typeface="Times New Roman" panose="02020603050405020304" pitchFamily="18" charset="0"/>
                  </a:rPr>
                  <a:t>The inputs to the model are pairs of article headlines: a query headline </a:t>
                </a:r>
                <a14:m>
                  <m:oMath xmlns:m="http://schemas.openxmlformats.org/officeDocument/2006/math">
                    <m:r>
                      <a:rPr lang="en-US" sz="1800" i="1">
                        <a:effectLst/>
                        <a:latin typeface="Cambria Math" panose="02040503050406030204" pitchFamily="18" charset="0"/>
                        <a:ea typeface="Verdana" panose="020B0604030504040204" pitchFamily="34" charset="0"/>
                        <a:cs typeface="Times New Roman" panose="02020603050405020304" pitchFamily="18" charset="0"/>
                      </a:rPr>
                      <m:t>𝑄</m:t>
                    </m:r>
                  </m:oMath>
                </a14:m>
                <a:r>
                  <a:rPr lang="en-US" sz="1800" dirty="0">
                    <a:effectLst/>
                    <a:latin typeface="Linux Libertine"/>
                    <a:ea typeface="Verdana" panose="020B0604030504040204" pitchFamily="34" charset="0"/>
                    <a:cs typeface="Times New Roman" panose="02020603050405020304" pitchFamily="18" charset="0"/>
                  </a:rPr>
                  <a:t>, and </a:t>
                </a:r>
                <a14:m>
                  <m:oMath xmlns:m="http://schemas.openxmlformats.org/officeDocument/2006/math">
                    <m:r>
                      <a:rPr lang="en-US" sz="1800" i="1">
                        <a:effectLst/>
                        <a:latin typeface="Cambria Math" panose="02040503050406030204" pitchFamily="18" charset="0"/>
                        <a:ea typeface="Verdana" panose="020B0604030504040204" pitchFamily="34" charset="0"/>
                        <a:cs typeface="Cambria Math" panose="02040503050406030204" pitchFamily="18" charset="0"/>
                      </a:rPr>
                      <m:t>𝑛</m:t>
                    </m:r>
                  </m:oMath>
                </a14:m>
                <a:r>
                  <a:rPr lang="en-US" sz="1800" dirty="0">
                    <a:effectLst/>
                    <a:latin typeface="Linux Libertine"/>
                    <a:ea typeface="Verdana" panose="020B0604030504040204" pitchFamily="34" charset="0"/>
                    <a:cs typeface="Times New Roman" panose="02020603050405020304" pitchFamily="18" charset="0"/>
                  </a:rPr>
                  <a:t> document headlines</a:t>
                </a:r>
              </a:p>
              <a:p>
                <a:pPr marL="342900" marR="0" indent="-342900" algn="just">
                  <a:lnSpc>
                    <a:spcPct val="110000"/>
                  </a:lnSpc>
                  <a:spcBef>
                    <a:spcPts val="0"/>
                  </a:spcBef>
                  <a:spcAft>
                    <a:spcPts val="600"/>
                  </a:spcAft>
                  <a:buAutoNum type="arabicPeriod"/>
                </a:pPr>
                <a:r>
                  <a:rPr lang="en-US" sz="1800" dirty="0">
                    <a:effectLst/>
                    <a:latin typeface="Linux Libertine"/>
                    <a:ea typeface="Verdana" panose="020B0604030504040204" pitchFamily="34" charset="0"/>
                    <a:cs typeface="Times New Roman" panose="02020603050405020304" pitchFamily="18" charset="0"/>
                  </a:rPr>
                  <a:t>	Each query and document headline is first parsed to produce named entity tokens.</a:t>
                </a:r>
                <a:r>
                  <a:rPr lang="en-US" sz="1800" baseline="0" dirty="0">
                    <a:effectLst/>
                    <a:latin typeface="Linux Libertine"/>
                    <a:ea typeface="Verdana" panose="020B0604030504040204" pitchFamily="34" charset="0"/>
                    <a:cs typeface="Times New Roman" panose="02020603050405020304" pitchFamily="18" charset="0"/>
                  </a:rPr>
                  <a:t> </a:t>
                </a:r>
                <a:r>
                  <a:rPr lang="en-US" sz="1800" dirty="0">
                    <a:effectLst/>
                    <a:latin typeface="Linux Libertine"/>
                    <a:ea typeface="Verdana" panose="020B0604030504040204" pitchFamily="34" charset="0"/>
                    <a:cs typeface="Times New Roman" panose="02020603050405020304" pitchFamily="18" charset="0"/>
                  </a:rPr>
                  <a:t>18 different entity types are recognized by </a:t>
                </a:r>
                <a:r>
                  <a:rPr lang="en-US" sz="1800" dirty="0" err="1">
                    <a:effectLst/>
                    <a:latin typeface="Linux Libertine"/>
                    <a:ea typeface="Verdana" panose="020B0604030504040204" pitchFamily="34" charset="0"/>
                    <a:cs typeface="Times New Roman" panose="02020603050405020304" pitchFamily="18" charset="0"/>
                  </a:rPr>
                  <a:t>spaCy</a:t>
                </a:r>
                <a:r>
                  <a:rPr lang="en-US" sz="1800" dirty="0">
                    <a:effectLst/>
                    <a:latin typeface="Linux Libertine"/>
                    <a:ea typeface="Verdana" panose="020B0604030504040204" pitchFamily="34" charset="0"/>
                    <a:cs typeface="Times New Roman" panose="02020603050405020304" pitchFamily="18" charset="0"/>
                  </a:rPr>
                  <a:t> [22], a common Python natural language processing library. Therefore, named entities tokens are represented as binary values in a </a:t>
                </a:r>
                <a14:m>
                  <m:oMath xmlns:m="http://schemas.openxmlformats.org/officeDocument/2006/math">
                    <m:r>
                      <a:rPr lang="en-US" sz="1800" i="1">
                        <a:effectLst/>
                        <a:latin typeface="Cambria Math" panose="02040503050406030204" pitchFamily="18" charset="0"/>
                        <a:ea typeface="Verdana" panose="020B0604030504040204" pitchFamily="34" charset="0"/>
                        <a:cs typeface="Times New Roman" panose="02020603050405020304" pitchFamily="18" charset="0"/>
                      </a:rPr>
                      <m:t>𝑊</m:t>
                    </m:r>
                    <m:r>
                      <a:rPr lang="en-US" sz="1800">
                        <a:effectLst/>
                        <a:latin typeface="Cambria Math" panose="02040503050406030204" pitchFamily="18" charset="0"/>
                        <a:ea typeface="Verdana" panose="020B0604030504040204" pitchFamily="34" charset="0"/>
                        <a:cs typeface="Times New Roman" panose="02020603050405020304" pitchFamily="18" charset="0"/>
                      </a:rPr>
                      <m:t>×18</m:t>
                    </m:r>
                  </m:oMath>
                </a14:m>
                <a:r>
                  <a:rPr lang="en-US" sz="1800" dirty="0">
                    <a:effectLst/>
                    <a:latin typeface="Linux Libertine"/>
                    <a:ea typeface="Verdana" panose="020B0604030504040204" pitchFamily="34" charset="0"/>
                    <a:cs typeface="Times New Roman" panose="02020603050405020304" pitchFamily="18" charset="0"/>
                  </a:rPr>
                  <a:t> matrix, where </a:t>
                </a:r>
                <a14:m>
                  <m:oMath xmlns:m="http://schemas.openxmlformats.org/officeDocument/2006/math">
                    <m:r>
                      <a:rPr lang="en-US" sz="1800" i="1">
                        <a:effectLst/>
                        <a:latin typeface="Cambria Math" panose="02040503050406030204" pitchFamily="18" charset="0"/>
                        <a:ea typeface="Verdana" panose="020B0604030504040204" pitchFamily="34" charset="0"/>
                        <a:cs typeface="Cambria Math" panose="02040503050406030204" pitchFamily="18" charset="0"/>
                      </a:rPr>
                      <m:t>𝑊</m:t>
                    </m:r>
                  </m:oMath>
                </a14:m>
                <a:r>
                  <a:rPr lang="en-US" sz="1800" dirty="0">
                    <a:effectLst/>
                    <a:latin typeface="Linux Libertine"/>
                    <a:ea typeface="Verdana" panose="020B0604030504040204" pitchFamily="34" charset="0"/>
                    <a:cs typeface="Times New Roman" panose="02020603050405020304" pitchFamily="18" charset="0"/>
                  </a:rPr>
                  <a:t> is the headline length.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0"/>
                  </a:spcBef>
                  <a:spcAft>
                    <a:spcPts val="0"/>
                  </a:spcAft>
                </a:pPr>
                <a:r>
                  <a:rPr lang="en-US" sz="1800" dirty="0">
                    <a:effectLst/>
                    <a:latin typeface="Linux Libertine"/>
                    <a:ea typeface="Verdana" panose="020B0604030504040204" pitchFamily="34" charset="0"/>
                    <a:cs typeface="Times New Roman" panose="02020603050405020304" pitchFamily="18" charset="0"/>
                  </a:rPr>
                  <a:t>3.	We concatenate Word2Vec embeddings to represent each query and document. The output are </a:t>
                </a:r>
                <a14:m>
                  <m:oMath xmlns:m="http://schemas.openxmlformats.org/officeDocument/2006/math">
                    <m:r>
                      <a:rPr lang="en-US" sz="1800" i="1">
                        <a:effectLst/>
                        <a:latin typeface="Cambria Math" panose="02040503050406030204" pitchFamily="18" charset="0"/>
                        <a:ea typeface="Verdana" panose="020B0604030504040204" pitchFamily="34" charset="0"/>
                        <a:cs typeface="Times New Roman" panose="02020603050405020304" pitchFamily="18" charset="0"/>
                      </a:rPr>
                      <m:t>𝑊</m:t>
                    </m:r>
                    <m:r>
                      <a:rPr lang="en-US" sz="1800">
                        <a:effectLst/>
                        <a:latin typeface="Cambria Math" panose="02040503050406030204" pitchFamily="18" charset="0"/>
                        <a:ea typeface="Verdana" panose="020B0604030504040204" pitchFamily="34" charset="0"/>
                        <a:cs typeface="Times New Roman" panose="02020603050405020304" pitchFamily="18" charset="0"/>
                      </a:rPr>
                      <m:t>×300</m:t>
                    </m:r>
                  </m:oMath>
                </a14:m>
                <a:r>
                  <a:rPr lang="en-US" sz="1800" dirty="0">
                    <a:effectLst/>
                    <a:latin typeface="Linux Libertine"/>
                    <a:ea typeface="Verdana" panose="020B0604030504040204" pitchFamily="34" charset="0"/>
                    <a:cs typeface="Times New Roman" panose="02020603050405020304" pitchFamily="18" charset="0"/>
                  </a:rPr>
                  <a:t> matrices.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4.	The resulting matrix is then passed to a 1D convolutional layer with window size=3. This layer captures word trigrams to represent phrase sequences. The output of the 1D convolutional layer is a </a:t>
                </a:r>
                <a14:m>
                  <m:oMath xmlns:m="http://schemas.openxmlformats.org/officeDocument/2006/math">
                    <m:r>
                      <a:rPr lang="en-US" sz="1800" i="1">
                        <a:effectLst/>
                        <a:latin typeface="Cambria Math" panose="02040503050406030204" pitchFamily="18" charset="0"/>
                        <a:ea typeface="Verdana" panose="020B0604030504040204" pitchFamily="34" charset="0"/>
                        <a:cs typeface="Times New Roman" panose="02020603050405020304" pitchFamily="18" charset="0"/>
                      </a:rPr>
                      <m:t>𝑊</m:t>
                    </m:r>
                    <m:r>
                      <a:rPr lang="en-US" sz="1800">
                        <a:effectLst/>
                        <a:latin typeface="Cambria Math" panose="02040503050406030204" pitchFamily="18" charset="0"/>
                        <a:ea typeface="Verdana" panose="020B0604030504040204" pitchFamily="34" charset="0"/>
                        <a:cs typeface="Times New Roman" panose="02020603050405020304" pitchFamily="18" charset="0"/>
                      </a:rPr>
                      <m:t>×300</m:t>
                    </m:r>
                  </m:oMath>
                </a14:m>
                <a:r>
                  <a:rPr lang="en-US" sz="1800" dirty="0">
                    <a:effectLst/>
                    <a:latin typeface="Linux Libertine"/>
                    <a:ea typeface="Verdana" panose="020B0604030504040204" pitchFamily="34" charset="0"/>
                    <a:cs typeface="Times New Roman" panose="02020603050405020304" pitchFamily="18" charset="0"/>
                  </a:rPr>
                  <a:t> matrix for each query and document text.</a:t>
                </a:r>
                <a:endParaRPr lang="en-US" sz="1800" dirty="0">
                  <a:effectLst/>
                  <a:latin typeface="Linux Libertine"/>
                  <a:ea typeface="Calibri" panose="020F0502020204030204" pitchFamily="34" charset="0"/>
                  <a:cs typeface="Times New Roman" panose="02020603050405020304" pitchFamily="18" charset="0"/>
                </a:endParaRPr>
              </a:p>
              <a:p>
                <a:pPr marL="342900" marR="0" indent="-342900" algn="just">
                  <a:lnSpc>
                    <a:spcPct val="110000"/>
                  </a:lnSpc>
                  <a:spcBef>
                    <a:spcPts val="0"/>
                  </a:spcBef>
                  <a:spcAft>
                    <a:spcPts val="0"/>
                  </a:spcAft>
                  <a:buAutoNum type="arabicPeriod" startAt="5"/>
                </a:pPr>
                <a:r>
                  <a:rPr lang="en-US" sz="1800" dirty="0">
                    <a:effectLst/>
                    <a:latin typeface="Linux Libertine"/>
                    <a:ea typeface="Verdana" panose="020B0604030504040204" pitchFamily="34" charset="0"/>
                    <a:cs typeface="Times New Roman" panose="02020603050405020304" pitchFamily="18" charset="0"/>
                  </a:rPr>
                  <a:t>The named entity recognition values, word embeddings, and sequence embeddings are concatenated to form the full embeddings for each query and document text </a:t>
                </a:r>
              </a:p>
              <a:p>
                <a:pPr marL="342900" marR="0" indent="-342900" algn="just">
                  <a:lnSpc>
                    <a:spcPct val="110000"/>
                  </a:lnSpc>
                  <a:spcBef>
                    <a:spcPts val="0"/>
                  </a:spcBef>
                  <a:spcAft>
                    <a:spcPts val="0"/>
                  </a:spcAft>
                  <a:buAutoNum type="arabicPeriod" startAt="5"/>
                </a:pPr>
                <a:r>
                  <a:rPr lang="en-US" sz="1800" dirty="0">
                    <a:effectLst/>
                    <a:latin typeface="Linux Libertine"/>
                    <a:ea typeface="Verdana" panose="020B0604030504040204" pitchFamily="34" charset="0"/>
                    <a:cs typeface="Times New Roman" panose="02020603050405020304" pitchFamily="18" charset="0"/>
                  </a:rPr>
                  <a:t>	The resulting document embedding is then fed to a merging layer. This layer concatenates the query and document embeddings and passes them to a dense layer, which serves to represent the document embedding in terms of the query embedding. This mechanism transforms the document embedding into a representation that captures elements of the propagandist text.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7.	Query and document embeddings are fed to two dense layers, which perform dimensionality reduction. </a:t>
                </a:r>
                <a:endParaRPr lang="en-US" sz="1800" dirty="0">
                  <a:effectLst/>
                  <a:latin typeface="Linux Libertine"/>
                  <a:ea typeface="Calibri" panose="020F0502020204030204" pitchFamily="34" charset="0"/>
                  <a:cs typeface="Times New Roman" panose="02020603050405020304" pitchFamily="18" charset="0"/>
                </a:endParaRPr>
              </a:p>
              <a:p>
                <a:pPr marL="342900" marR="0" indent="-342900" algn="just">
                  <a:lnSpc>
                    <a:spcPct val="110000"/>
                  </a:lnSpc>
                  <a:spcBef>
                    <a:spcPts val="100"/>
                  </a:spcBef>
                  <a:spcAft>
                    <a:spcPts val="600"/>
                  </a:spcAft>
                  <a:buAutoNum type="arabicPeriod" startAt="8"/>
                </a:pPr>
                <a:r>
                  <a:rPr lang="en-US" sz="1800" dirty="0">
                    <a:effectLst/>
                    <a:latin typeface="Linux Libertine"/>
                    <a:ea typeface="Verdana" panose="020B0604030504040204" pitchFamily="34" charset="0"/>
                    <a:cs typeface="Times New Roman" panose="02020603050405020304" pitchFamily="18" charset="0"/>
                  </a:rPr>
                  <a:t>A final layer computes a cosine similarity score between the query and the document.  </a:t>
                </a:r>
              </a:p>
              <a:p>
                <a:pPr marL="0" marR="0" indent="0" algn="just">
                  <a:lnSpc>
                    <a:spcPct val="110000"/>
                  </a:lnSpc>
                  <a:spcBef>
                    <a:spcPts val="100"/>
                  </a:spcBef>
                  <a:spcAft>
                    <a:spcPts val="600"/>
                  </a:spcAft>
                  <a:buNone/>
                </a:pP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The design novelty of our proposed algorithm resides in the representation of the text, which captures named entities, word co-occurrences, and phrase sequences, as well as the contextualization of document text in terms of propagandist query text. The benefits of this approach are twofold. First, we reduce reliance on a single embedding or text representation, which may falter in noisy short text. Second, by leveraging a merge layer, we avoid feature engineering that represent propagandist techniques</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We propose a novel DL-based architecture that captures named entities, word co-occurrences, and phrase similarities between propagandist and non-propagandist texts. We present our proposed model in </a:t>
                </a:r>
                <a:r>
                  <a:rPr lang="en-US" sz="1800" b="1" dirty="0">
                    <a:effectLst/>
                    <a:latin typeface="Linux Libertine"/>
                    <a:ea typeface="Verdana" panose="020B0604030504040204" pitchFamily="34" charset="0"/>
                    <a:cs typeface="Times New Roman" panose="02020603050405020304" pitchFamily="18" charset="0"/>
                  </a:rPr>
                  <a:t>Figure 2. </a:t>
                </a:r>
                <a:r>
                  <a:rPr lang="en-US" sz="1800" b="0" dirty="0">
                    <a:effectLst/>
                    <a:latin typeface="Linux Libertine"/>
                    <a:ea typeface="Verdana" panose="020B0604030504040204" pitchFamily="34" charset="0"/>
                    <a:cs typeface="Times New Roman" panose="02020603050405020304" pitchFamily="18" charset="0"/>
                  </a:rPr>
                  <a:t>The model operates as follows</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a:p>
                <a:pPr marL="342900" marR="0" indent="-342900" algn="just">
                  <a:lnSpc>
                    <a:spcPct val="110000"/>
                  </a:lnSpc>
                  <a:spcBef>
                    <a:spcPts val="0"/>
                  </a:spcBef>
                  <a:spcAft>
                    <a:spcPts val="600"/>
                  </a:spcAft>
                  <a:buAutoNum type="arabicPeriod"/>
                </a:pPr>
                <a:r>
                  <a:rPr lang="en-US" sz="1800" dirty="0">
                    <a:effectLst/>
                    <a:latin typeface="Linux Libertine"/>
                    <a:ea typeface="Verdana" panose="020B0604030504040204" pitchFamily="34" charset="0"/>
                    <a:cs typeface="Times New Roman" panose="02020603050405020304" pitchFamily="18" charset="0"/>
                  </a:rPr>
                  <a:t>The inputs to the model are pairs of article headlines: a query headline </a:t>
                </a:r>
                <a:r>
                  <a:rPr lang="en-US" sz="1800" i="0">
                    <a:effectLst/>
                    <a:latin typeface="Cambria Math" panose="02040503050406030204" pitchFamily="18" charset="0"/>
                    <a:ea typeface="Verdana" panose="020B0604030504040204" pitchFamily="34" charset="0"/>
                    <a:cs typeface="Times New Roman" panose="02020603050405020304" pitchFamily="18" charset="0"/>
                  </a:rPr>
                  <a:t>𝑄</a:t>
                </a:r>
                <a:r>
                  <a:rPr lang="en-US" sz="1800" dirty="0">
                    <a:effectLst/>
                    <a:latin typeface="Linux Libertine"/>
                    <a:ea typeface="Verdana" panose="020B0604030504040204" pitchFamily="34" charset="0"/>
                    <a:cs typeface="Times New Roman" panose="02020603050405020304" pitchFamily="18" charset="0"/>
                  </a:rPr>
                  <a:t>, and </a:t>
                </a:r>
                <a:r>
                  <a:rPr lang="en-US" sz="1800" i="0">
                    <a:effectLst/>
                    <a:latin typeface="Cambria Math" panose="02040503050406030204" pitchFamily="18" charset="0"/>
                    <a:ea typeface="Verdana" panose="020B0604030504040204" pitchFamily="34" charset="0"/>
                    <a:cs typeface="Cambria Math" panose="02040503050406030204" pitchFamily="18" charset="0"/>
                  </a:rPr>
                  <a:t>𝑛</a:t>
                </a:r>
                <a:r>
                  <a:rPr lang="en-US" sz="1800" dirty="0">
                    <a:effectLst/>
                    <a:latin typeface="Linux Libertine"/>
                    <a:ea typeface="Verdana" panose="020B0604030504040204" pitchFamily="34" charset="0"/>
                    <a:cs typeface="Times New Roman" panose="02020603050405020304" pitchFamily="18" charset="0"/>
                  </a:rPr>
                  <a:t> document headlines</a:t>
                </a:r>
              </a:p>
              <a:p>
                <a:pPr marL="342900" marR="0" indent="-342900" algn="just">
                  <a:lnSpc>
                    <a:spcPct val="110000"/>
                  </a:lnSpc>
                  <a:spcBef>
                    <a:spcPts val="0"/>
                  </a:spcBef>
                  <a:spcAft>
                    <a:spcPts val="600"/>
                  </a:spcAft>
                  <a:buAutoNum type="arabicPeriod"/>
                </a:pPr>
                <a:r>
                  <a:rPr lang="en-US" sz="1800" dirty="0">
                    <a:effectLst/>
                    <a:latin typeface="Linux Libertine"/>
                    <a:ea typeface="Verdana" panose="020B0604030504040204" pitchFamily="34" charset="0"/>
                    <a:cs typeface="Times New Roman" panose="02020603050405020304" pitchFamily="18" charset="0"/>
                  </a:rPr>
                  <a:t>	Each query and document headline is first parsed to produce named entity tokens.</a:t>
                </a:r>
                <a:r>
                  <a:rPr lang="en-US" sz="1800" baseline="0" dirty="0">
                    <a:effectLst/>
                    <a:latin typeface="Linux Libertine"/>
                    <a:ea typeface="Verdana" panose="020B0604030504040204" pitchFamily="34" charset="0"/>
                    <a:cs typeface="Times New Roman" panose="02020603050405020304" pitchFamily="18" charset="0"/>
                  </a:rPr>
                  <a:t> </a:t>
                </a:r>
                <a:r>
                  <a:rPr lang="en-US" sz="1800" dirty="0">
                    <a:effectLst/>
                    <a:latin typeface="Linux Libertine"/>
                    <a:ea typeface="Verdana" panose="020B0604030504040204" pitchFamily="34" charset="0"/>
                    <a:cs typeface="Times New Roman" panose="02020603050405020304" pitchFamily="18" charset="0"/>
                  </a:rPr>
                  <a:t>18 different entity types are recognized by </a:t>
                </a:r>
                <a:r>
                  <a:rPr lang="en-US" sz="1800" dirty="0" err="1">
                    <a:effectLst/>
                    <a:latin typeface="Linux Libertine"/>
                    <a:ea typeface="Verdana" panose="020B0604030504040204" pitchFamily="34" charset="0"/>
                    <a:cs typeface="Times New Roman" panose="02020603050405020304" pitchFamily="18" charset="0"/>
                  </a:rPr>
                  <a:t>spaCy</a:t>
                </a:r>
                <a:r>
                  <a:rPr lang="en-US" sz="1800" dirty="0">
                    <a:effectLst/>
                    <a:latin typeface="Linux Libertine"/>
                    <a:ea typeface="Verdana" panose="020B0604030504040204" pitchFamily="34" charset="0"/>
                    <a:cs typeface="Times New Roman" panose="02020603050405020304" pitchFamily="18" charset="0"/>
                  </a:rPr>
                  <a:t> [22], a common Python natural language processing library. Therefore, named entities tokens are represented as binary values in a </a:t>
                </a:r>
                <a:r>
                  <a:rPr lang="en-US" sz="1800" i="0">
                    <a:effectLst/>
                    <a:latin typeface="Cambria Math" panose="02040503050406030204" pitchFamily="18" charset="0"/>
                    <a:ea typeface="Verdana" panose="020B0604030504040204" pitchFamily="34" charset="0"/>
                    <a:cs typeface="Times New Roman" panose="02020603050405020304" pitchFamily="18" charset="0"/>
                  </a:rPr>
                  <a:t>𝑊×18</a:t>
                </a:r>
                <a:r>
                  <a:rPr lang="en-US" sz="1800" dirty="0">
                    <a:effectLst/>
                    <a:latin typeface="Linux Libertine"/>
                    <a:ea typeface="Verdana" panose="020B0604030504040204" pitchFamily="34" charset="0"/>
                    <a:cs typeface="Times New Roman" panose="02020603050405020304" pitchFamily="18" charset="0"/>
                  </a:rPr>
                  <a:t> matrix, where </a:t>
                </a:r>
                <a:r>
                  <a:rPr lang="en-US" sz="1800" i="0">
                    <a:effectLst/>
                    <a:latin typeface="Cambria Math" panose="02040503050406030204" pitchFamily="18" charset="0"/>
                    <a:ea typeface="Verdana" panose="020B0604030504040204" pitchFamily="34" charset="0"/>
                    <a:cs typeface="Cambria Math" panose="02040503050406030204" pitchFamily="18" charset="0"/>
                  </a:rPr>
                  <a:t>𝑊</a:t>
                </a:r>
                <a:r>
                  <a:rPr lang="en-US" sz="1800" dirty="0">
                    <a:effectLst/>
                    <a:latin typeface="Linux Libertine"/>
                    <a:ea typeface="Verdana" panose="020B0604030504040204" pitchFamily="34" charset="0"/>
                    <a:cs typeface="Times New Roman" panose="02020603050405020304" pitchFamily="18" charset="0"/>
                  </a:rPr>
                  <a:t> is the headline length.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0"/>
                  </a:spcBef>
                  <a:spcAft>
                    <a:spcPts val="0"/>
                  </a:spcAft>
                </a:pPr>
                <a:r>
                  <a:rPr lang="en-US" sz="1800" dirty="0">
                    <a:effectLst/>
                    <a:latin typeface="Linux Libertine"/>
                    <a:ea typeface="Verdana" panose="020B0604030504040204" pitchFamily="34" charset="0"/>
                    <a:cs typeface="Times New Roman" panose="02020603050405020304" pitchFamily="18" charset="0"/>
                  </a:rPr>
                  <a:t>3.	We concatenate Word2Vec embeddings to represent each query and document. The output are </a:t>
                </a:r>
                <a:r>
                  <a:rPr lang="en-US" sz="1800" i="0">
                    <a:effectLst/>
                    <a:latin typeface="Cambria Math" panose="02040503050406030204" pitchFamily="18" charset="0"/>
                    <a:ea typeface="Verdana" panose="020B0604030504040204" pitchFamily="34" charset="0"/>
                    <a:cs typeface="Times New Roman" panose="02020603050405020304" pitchFamily="18" charset="0"/>
                  </a:rPr>
                  <a:t>𝑊×300</a:t>
                </a:r>
                <a:r>
                  <a:rPr lang="en-US" sz="1800" dirty="0">
                    <a:effectLst/>
                    <a:latin typeface="Linux Libertine"/>
                    <a:ea typeface="Verdana" panose="020B0604030504040204" pitchFamily="34" charset="0"/>
                    <a:cs typeface="Times New Roman" panose="02020603050405020304" pitchFamily="18" charset="0"/>
                  </a:rPr>
                  <a:t> matrices.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4.	The resulting matrix is then passed to a 1D convolutional layer with window size=3. This layer captures word trigrams to represent phrase sequences. The output of the 1D convolutional layer is a </a:t>
                </a:r>
                <a:r>
                  <a:rPr lang="en-US" sz="1800" i="0">
                    <a:effectLst/>
                    <a:latin typeface="Cambria Math" panose="02040503050406030204" pitchFamily="18" charset="0"/>
                    <a:ea typeface="Verdana" panose="020B0604030504040204" pitchFamily="34" charset="0"/>
                    <a:cs typeface="Times New Roman" panose="02020603050405020304" pitchFamily="18" charset="0"/>
                  </a:rPr>
                  <a:t>𝑊×300</a:t>
                </a:r>
                <a:r>
                  <a:rPr lang="en-US" sz="1800" dirty="0">
                    <a:effectLst/>
                    <a:latin typeface="Linux Libertine"/>
                    <a:ea typeface="Verdana" panose="020B0604030504040204" pitchFamily="34" charset="0"/>
                    <a:cs typeface="Times New Roman" panose="02020603050405020304" pitchFamily="18" charset="0"/>
                  </a:rPr>
                  <a:t> matrix for each query and document text.</a:t>
                </a:r>
                <a:endParaRPr lang="en-US" sz="1800" dirty="0">
                  <a:effectLst/>
                  <a:latin typeface="Linux Libertine"/>
                  <a:ea typeface="Calibri" panose="020F0502020204030204" pitchFamily="34" charset="0"/>
                  <a:cs typeface="Times New Roman" panose="02020603050405020304" pitchFamily="18" charset="0"/>
                </a:endParaRPr>
              </a:p>
              <a:p>
                <a:pPr marL="342900" marR="0" indent="-342900" algn="just">
                  <a:lnSpc>
                    <a:spcPct val="110000"/>
                  </a:lnSpc>
                  <a:spcBef>
                    <a:spcPts val="0"/>
                  </a:spcBef>
                  <a:spcAft>
                    <a:spcPts val="0"/>
                  </a:spcAft>
                  <a:buAutoNum type="arabicPeriod" startAt="5"/>
                </a:pPr>
                <a:r>
                  <a:rPr lang="en-US" sz="1800" dirty="0">
                    <a:effectLst/>
                    <a:latin typeface="Linux Libertine"/>
                    <a:ea typeface="Verdana" panose="020B0604030504040204" pitchFamily="34" charset="0"/>
                    <a:cs typeface="Times New Roman" panose="02020603050405020304" pitchFamily="18" charset="0"/>
                  </a:rPr>
                  <a:t>The named entity recognition values, word embeddings, and sequence embeddings are concatenated to form the full embeddings for each query and document text </a:t>
                </a:r>
              </a:p>
              <a:p>
                <a:pPr marL="342900" marR="0" indent="-342900" algn="just">
                  <a:lnSpc>
                    <a:spcPct val="110000"/>
                  </a:lnSpc>
                  <a:spcBef>
                    <a:spcPts val="0"/>
                  </a:spcBef>
                  <a:spcAft>
                    <a:spcPts val="0"/>
                  </a:spcAft>
                  <a:buAutoNum type="arabicPeriod" startAt="5"/>
                </a:pPr>
                <a:r>
                  <a:rPr lang="en-US" sz="1800" dirty="0">
                    <a:effectLst/>
                    <a:latin typeface="Linux Libertine"/>
                    <a:ea typeface="Verdana" panose="020B0604030504040204" pitchFamily="34" charset="0"/>
                    <a:cs typeface="Times New Roman" panose="02020603050405020304" pitchFamily="18" charset="0"/>
                  </a:rPr>
                  <a:t>	The resulting document embedding is then fed to a merging layer. This layer concatenates the query and document embeddings and passes them to a dense layer, which serves to represent the document embedding in terms of the query embedding. This mechanism transforms the document embedding into a representation that captures elements of the propagandist text.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7.	Query and document embeddings are fed to two dense layers, which perform dimensionality reduction. </a:t>
                </a:r>
                <a:endParaRPr lang="en-US" sz="1800" dirty="0">
                  <a:effectLst/>
                  <a:latin typeface="Linux Libertine"/>
                  <a:ea typeface="Calibri" panose="020F0502020204030204" pitchFamily="34" charset="0"/>
                  <a:cs typeface="Times New Roman" panose="02020603050405020304" pitchFamily="18" charset="0"/>
                </a:endParaRPr>
              </a:p>
              <a:p>
                <a:pPr marL="342900" marR="0" indent="-342900" algn="just">
                  <a:lnSpc>
                    <a:spcPct val="110000"/>
                  </a:lnSpc>
                  <a:spcBef>
                    <a:spcPts val="100"/>
                  </a:spcBef>
                  <a:spcAft>
                    <a:spcPts val="600"/>
                  </a:spcAft>
                  <a:buAutoNum type="arabicPeriod" startAt="8"/>
                </a:pPr>
                <a:r>
                  <a:rPr lang="en-US" sz="1800" dirty="0">
                    <a:effectLst/>
                    <a:latin typeface="Linux Libertine"/>
                    <a:ea typeface="Verdana" panose="020B0604030504040204" pitchFamily="34" charset="0"/>
                    <a:cs typeface="Times New Roman" panose="02020603050405020304" pitchFamily="18" charset="0"/>
                  </a:rPr>
                  <a:t>A final layer computes a cosine similarity score between the query and the document.  </a:t>
                </a:r>
              </a:p>
              <a:p>
                <a:pPr marL="0" marR="0" indent="0" algn="just">
                  <a:lnSpc>
                    <a:spcPct val="110000"/>
                  </a:lnSpc>
                  <a:spcBef>
                    <a:spcPts val="100"/>
                  </a:spcBef>
                  <a:spcAft>
                    <a:spcPts val="600"/>
                  </a:spcAft>
                  <a:buNone/>
                </a:pP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The design novelty of our proposed algorithm resides in the representation of the text, which captures named entities, word co-occurrences, and phrase sequences, as well as the contextualization of document text in terms of propagandist query text. The benefits of this approach are twofold. First, we reduce reliance on a single embedding or text representation, which may falter in noisy short text. Second, by leveraging a merge layer, we avoid feature engineering that represent propagandist techniques</a:t>
                </a:r>
                <a:endParaRPr lang="en-US" dirty="0"/>
              </a:p>
            </p:txBody>
          </p:sp>
        </mc:Fallback>
      </mc:AlternateContent>
      <p:sp>
        <p:nvSpPr>
          <p:cNvPr id="4" name="Slide Number Placeholder 3"/>
          <p:cNvSpPr>
            <a:spLocks noGrp="1"/>
          </p:cNvSpPr>
          <p:nvPr>
            <p:ph type="sldNum" sz="quarter" idx="5"/>
          </p:nvPr>
        </p:nvSpPr>
        <p:spPr/>
        <p:txBody>
          <a:bodyPr/>
          <a:lstStyle/>
          <a:p>
            <a:fld id="{143382F9-A58B-46D3-AF95-AE461A9431CE}" type="slidenum">
              <a:rPr lang="en-US" smtClean="0"/>
              <a:t>10</a:t>
            </a:fld>
            <a:endParaRPr lang="en-US"/>
          </a:p>
        </p:txBody>
      </p:sp>
    </p:spTree>
    <p:extLst>
      <p:ext uri="{BB962C8B-B14F-4D97-AF65-F5344CB8AC3E}">
        <p14:creationId xmlns:p14="http://schemas.microsoft.com/office/powerpoint/2010/main" val="587991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We benchmark our proposed model against DL-based models in each major algorithm architecture category. We evaluate each model’s performance on our gold-standard datasets using ranking metrics common in information retrieval tasks. Consistent with best practice in short text matching literature, we measure the Mean Average Precision (MAP), Mean Reciprocal Rank (MRR), and Normalized Discounted Cumulative Gain (NDCG) at 1, 3, and 5. We present our results in </a:t>
            </a:r>
            <a:r>
              <a:rPr lang="en-US" sz="1800" b="1" dirty="0">
                <a:effectLst/>
                <a:latin typeface="Linux Libertine"/>
                <a:ea typeface="Verdana" panose="020B0604030504040204" pitchFamily="34" charset="0"/>
                <a:cs typeface="Times New Roman" panose="02020603050405020304" pitchFamily="18" charset="0"/>
              </a:rPr>
              <a:t>Table 5</a:t>
            </a:r>
            <a:r>
              <a:rPr lang="en-US" sz="1800" dirty="0">
                <a:effectLst/>
                <a:latin typeface="Linux Libertine"/>
                <a:ea typeface="Verdana" panose="020B060403050404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Linux Libertine"/>
              <a:ea typeface="Verdana" panose="020B060403050404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Our model outperforms the best-competing benchmark model by .1714% in NDCG@1 in the international affairs dataset. Our proposed model outperforms the best-competing benchmark model by .0777% in the COVID-19 dataset, although it does not do so by statistically significant margins.</a:t>
            </a:r>
          </a:p>
          <a:p>
            <a:pPr marL="0" marR="0" algn="just">
              <a:lnSpc>
                <a:spcPct val="110000"/>
              </a:lnSpc>
              <a:spcBef>
                <a:spcPts val="100"/>
              </a:spcBef>
              <a:spcAft>
                <a:spcPts val="600"/>
              </a:spcAft>
            </a:pP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Next we present two query-document pairs that were returned correctly by our proposed model but were missed by the best-competing benchmark model.  In the first example, the query headline, “Hurricane Iota now lashing Nicaragua as a Category 2 storm, but it’s still a record-setter” is paired by our model with “Hurricane Eta slams into Nicaragua as a Category 4 storm, causing damage and rivers to overflow.” MV-LSTM returned the headline, “Monday Night Football Ratings Crash by 30%, ESPN's Least Watched Week 9 Game Since 2004.” These results indicate that our model is able to capture semantic similarity between article headlines, even if the explicit meaning is slightly different.  Additionally, this example demonstrates that named entities (Nicaragua), word co-occurrences, (Category, storm), and phrase sequences (Hurricane…Nicaragua as a Category) are being correctly identified. </a:t>
            </a: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In the second example, the headline, “Secret Service Struck Again by Coronavirus Outbreak,” is correctly paired by our proposed model with the article headline “Dozens of Secret Service officers sidelined by coronavirus outbreak.” The best competing model returned the document, “Politics live updates: Congress to pick up COVID relief talks as lawmakers eye stimulus checks.” Although topically relevant, the headline returned by the competing model is not a semantic match for the query headline. Our proposed model captures named entities (Secret Service), word co-occurrences (coronavirus outbreak), and phrase sequences (Secret Service… by coronavirus outbreak).</a:t>
            </a: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Overall, these results suggest that capturing named entities, word co-occurrences, and phrase sequences in propagandist text can identify semantic similarity between article headlines. Our approach enables better semantic matching of article headlines with variable lexical similarity. As a result, the proposed method could be an important tool to help trace the origins of propagandist narratives and disinformation.</a:t>
            </a:r>
            <a:endParaRPr lang="en-US" sz="1800" dirty="0">
              <a:effectLst/>
              <a:latin typeface="Linux Libertine"/>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 </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11</a:t>
            </a:fld>
            <a:endParaRPr lang="en-US"/>
          </a:p>
        </p:txBody>
      </p:sp>
    </p:spTree>
    <p:extLst>
      <p:ext uri="{BB962C8B-B14F-4D97-AF65-F5344CB8AC3E}">
        <p14:creationId xmlns:p14="http://schemas.microsoft.com/office/powerpoint/2010/main" val="278712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Calibri" panose="020F0502020204030204" pitchFamily="34" charset="0"/>
                <a:cs typeface="Times New Roman" panose="02020603050405020304" pitchFamily="18" charset="0"/>
              </a:rPr>
              <a:t>In conclusion, tracing the flow of propaganda through news media ecosystems is critical to understanding the sources of narratives. Critical to this task is the ability to match article headlines with subtle semantic variability. We have demonstrated that a model that captures named entities, word co-occurrences, and phrase co-occurrences, and represents documents in the context of queries is well suited to the task of matching semantically similar article headlines. Our proposed model outperforms benchmark DL-based models that do not incorporate these techniques.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Calibri" panose="020F0502020204030204" pitchFamily="34" charset="0"/>
                <a:cs typeface="Times New Roman" panose="02020603050405020304" pitchFamily="18" charset="0"/>
              </a:rPr>
              <a:t>Several promising directions for future work can incorporate network analytics to better understand headline propagation. Additionally, the impact of propagation of propaganda cannot be fully understood without including analysis of the reach of the content. However, this may be best understood through social network analysis of mainstream and fringe social networks.</a:t>
            </a:r>
          </a:p>
          <a:p>
            <a:endParaRPr lang="en-US" dirty="0"/>
          </a:p>
          <a:p>
            <a:r>
              <a:rPr lang="en-US" dirty="0"/>
              <a:t>Thank you very much.</a:t>
            </a:r>
          </a:p>
        </p:txBody>
      </p:sp>
      <p:sp>
        <p:nvSpPr>
          <p:cNvPr id="4" name="Slide Number Placeholder 3"/>
          <p:cNvSpPr>
            <a:spLocks noGrp="1"/>
          </p:cNvSpPr>
          <p:nvPr>
            <p:ph type="sldNum" sz="quarter" idx="5"/>
          </p:nvPr>
        </p:nvSpPr>
        <p:spPr/>
        <p:txBody>
          <a:bodyPr/>
          <a:lstStyle/>
          <a:p>
            <a:fld id="{143382F9-A58B-46D3-AF95-AE461A9431CE}" type="slidenum">
              <a:rPr lang="en-US" smtClean="0"/>
              <a:t>12</a:t>
            </a:fld>
            <a:endParaRPr lang="en-US"/>
          </a:p>
        </p:txBody>
      </p:sp>
    </p:spTree>
    <p:extLst>
      <p:ext uri="{BB962C8B-B14F-4D97-AF65-F5344CB8AC3E}">
        <p14:creationId xmlns:p14="http://schemas.microsoft.com/office/powerpoint/2010/main" val="74446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a:ea typeface="Verdana" panose="020B0604030504040204" pitchFamily="34" charset="0"/>
                <a:cs typeface="Times New Roman" panose="02020603050405020304" pitchFamily="18" charset="0"/>
              </a:rPr>
              <a:t>As the political disinformation and computational propaganda landscape continues to grow and evolve, so too have the tactics, techniques, and procedures (TTPs) used by disinformation and propagandist actors. </a:t>
            </a:r>
          </a:p>
          <a:p>
            <a:endParaRPr lang="en-US" sz="1800" dirty="0">
              <a:effectLst/>
              <a:latin typeface="Linux Libertine"/>
              <a:ea typeface="Verdana" panose="020B0604030504040204" pitchFamily="34" charset="0"/>
              <a:cs typeface="Times New Roman" panose="02020603050405020304" pitchFamily="18" charset="0"/>
            </a:endParaRPr>
          </a:p>
          <a:p>
            <a:r>
              <a:rPr lang="en-US" sz="1800" dirty="0">
                <a:effectLst/>
                <a:latin typeface="Linux Libertine"/>
                <a:ea typeface="Verdana" panose="020B0604030504040204" pitchFamily="34" charset="0"/>
                <a:cs typeface="Times New Roman" panose="02020603050405020304" pitchFamily="18" charset="0"/>
              </a:rPr>
              <a:t>A report released by the U.S. Department of State in September, 2020 detailed a new tactic used by the Kremlin to disseminate messaging: the use of English-language proxy sites to spread propaganda [4]. These proxy sites are the “connective tissue” that disseminate propaganda from the Kremlin to U.S. audiences through news media ecosystems</a:t>
            </a:r>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2</a:t>
            </a:fld>
            <a:endParaRPr lang="en-US"/>
          </a:p>
        </p:txBody>
      </p:sp>
    </p:spTree>
    <p:extLst>
      <p:ext uri="{BB962C8B-B14F-4D97-AF65-F5344CB8AC3E}">
        <p14:creationId xmlns:p14="http://schemas.microsoft.com/office/powerpoint/2010/main" val="104897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Linux Libertine"/>
                <a:ea typeface="Verdana" panose="020B0604030504040204" pitchFamily="34" charset="0"/>
                <a:cs typeface="Times New Roman" panose="02020603050405020304" pitchFamily="18" charset="0"/>
              </a:rPr>
              <a:t>Figure 1 </a:t>
            </a:r>
            <a:r>
              <a:rPr lang="en-US" sz="1800" dirty="0">
                <a:effectLst/>
                <a:latin typeface="Linux Libertine"/>
                <a:ea typeface="Verdana" panose="020B0604030504040204" pitchFamily="34" charset="0"/>
                <a:cs typeface="Times New Roman" panose="02020603050405020304" pitchFamily="18" charset="0"/>
              </a:rPr>
              <a:t>illustrates how proxy sites affect propaganda dissemination</a:t>
            </a:r>
          </a:p>
          <a:p>
            <a:endParaRPr lang="en-US" sz="1800" dirty="0">
              <a:effectLst/>
              <a:latin typeface="Linux Libertine"/>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The narrative illustrated in Figure 1 began when a Portland-based CBS affiliate published in a blog post in early August, 2020 that a protestor used a Bible and a flag to start a bonfire. The blog then states that other protestors quickly put the fire out. This story was picked up by a proxy site. As often seen in propaganda [7], the narrative undergoes subtle semantic shifts as the story propagates through news media ecosystems. For example, the words “protestors” and “rioters” are used interchangeably depending on the source; the presence of “American flag” or “US flag” is variable, and additional details are added in different headlines, (for example, “hours after torching pig’s head in cop hat,” “tensions rise in Portland,” and “Rioters Show Their True Colors”). The fluctuation of semantics, combined with linguistic techniques frequently seen in propaganda [8], and noisy, variable text hinders conventional authorship attribution and text matching approaches. A suitable approach to capturing the semantic shifts in the headlines would need to include named entity recognition (for example., to understand “Portland” as a city), word co-occurrences (for example, “burned,” “burning”), and phrase sequences (for example, “Rioters burn Bible,” “Protestors burn Bibles”).</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29EACB9-14DB-40E9-B5E5-268FE089AB7D}" type="slidenum">
              <a:rPr lang="en-US" smtClean="0"/>
              <a:t>3</a:t>
            </a:fld>
            <a:endParaRPr lang="en-US"/>
          </a:p>
        </p:txBody>
      </p:sp>
    </p:spTree>
    <p:extLst>
      <p:ext uri="{BB962C8B-B14F-4D97-AF65-F5344CB8AC3E}">
        <p14:creationId xmlns:p14="http://schemas.microsoft.com/office/powerpoint/2010/main" val="378522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In this work, we develop a novel deep learning (DL)-based architecture for short text matching to explore how Russian propagandist narratives disseminate into mainstream or near-mainstream U.S. news ecosystems. Our proposed model captures named entities, word co-occurrences, and phrase sequences in article headlines, then represents these features in a propagandist context to better capture the semantic similarity between headlines from propagandist and non-propagandist sources.  By capturing several representations of text and mapping the embeddings to a propagandist context, we can better match semantically similar, but lexically divergent, article headlines. As a result, the proposed model can match variable text in article headlines to map the flow of propaganda across news media ecosystems. </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4</a:t>
            </a:fld>
            <a:endParaRPr lang="en-US"/>
          </a:p>
        </p:txBody>
      </p:sp>
    </p:spTree>
    <p:extLst>
      <p:ext uri="{BB962C8B-B14F-4D97-AF65-F5344CB8AC3E}">
        <p14:creationId xmlns:p14="http://schemas.microsoft.com/office/powerpoint/2010/main" val="328325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The domain of Russian propaganda has been well documented by intelligence communities and political science researchers (see: Karlsen 2019, Chapman and Gerber, 2019, Van </a:t>
            </a:r>
            <a:r>
              <a:rPr lang="en-US" sz="1800" dirty="0" err="1">
                <a:effectLst/>
                <a:latin typeface="Linux Libertine"/>
                <a:ea typeface="Verdana" panose="020B0604030504040204" pitchFamily="34" charset="0"/>
                <a:cs typeface="Times New Roman" panose="02020603050405020304" pitchFamily="18" charset="0"/>
              </a:rPr>
              <a:t>Harpen</a:t>
            </a:r>
            <a:r>
              <a:rPr lang="en-US" sz="1800" dirty="0">
                <a:effectLst/>
                <a:latin typeface="Linux Libertine"/>
                <a:ea typeface="Verdana" panose="020B0604030504040204" pitchFamily="34" charset="0"/>
                <a:cs typeface="Times New Roman" panose="02020603050405020304" pitchFamily="18" charset="0"/>
              </a:rPr>
              <a:t>, 2016, and </a:t>
            </a:r>
            <a:r>
              <a:rPr lang="en-US" sz="1800" dirty="0" err="1">
                <a:effectLst/>
                <a:latin typeface="Linux Libertine"/>
                <a:ea typeface="Verdana" panose="020B0604030504040204" pitchFamily="34" charset="0"/>
                <a:cs typeface="Times New Roman" panose="02020603050405020304" pitchFamily="18" charset="0"/>
              </a:rPr>
              <a:t>Pomerantsev</a:t>
            </a:r>
            <a:r>
              <a:rPr lang="en-US" sz="1800" dirty="0">
                <a:effectLst/>
                <a:latin typeface="Linux Libertine"/>
                <a:ea typeface="Verdana" panose="020B0604030504040204" pitchFamily="34" charset="0"/>
                <a:cs typeface="Times New Roman" panose="02020603050405020304" pitchFamily="18" charset="0"/>
              </a:rPr>
              <a:t>, 2015). Past studies provide deep historical and modern perspectives of Russian information operations, however they are largely qualitative analyses and are therefore not scalable. </a:t>
            </a:r>
          </a:p>
          <a:p>
            <a:pPr marL="0" marR="0" algn="just">
              <a:lnSpc>
                <a:spcPct val="110000"/>
              </a:lnSpc>
              <a:spcBef>
                <a:spcPts val="100"/>
              </a:spcBef>
              <a:spcAft>
                <a:spcPts val="600"/>
              </a:spcAft>
            </a:pPr>
            <a:endParaRPr lang="en-US" sz="1800" dirty="0">
              <a:effectLst/>
              <a:latin typeface="Linux Libertine"/>
              <a:ea typeface="Verdana" panose="020B0604030504040204" pitchFamily="34" charset="0"/>
              <a:cs typeface="Times New Roman" panose="02020603050405020304" pitchFamily="18" charset="0"/>
            </a:endParaRPr>
          </a:p>
          <a:p>
            <a:pPr marL="0" marR="0" lvl="0" indent="0" algn="just" defTabSz="914400" rtl="0" eaLnBrk="1" fontAlgn="auto" latinLnBrk="0" hangingPunct="1">
              <a:lnSpc>
                <a:spcPct val="110000"/>
              </a:lnSpc>
              <a:spcBef>
                <a:spcPts val="100"/>
              </a:spcBef>
              <a:spcAft>
                <a:spcPts val="60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Several recent studies have investigated content sharing in news media ecosystems (see </a:t>
            </a:r>
            <a:r>
              <a:rPr lang="en-US" sz="1800" dirty="0" err="1">
                <a:effectLst/>
                <a:latin typeface="Linux Libertine"/>
                <a:ea typeface="Verdana" panose="020B0604030504040204" pitchFamily="34" charset="0"/>
                <a:cs typeface="Times New Roman" panose="02020603050405020304" pitchFamily="18" charset="0"/>
              </a:rPr>
              <a:t>Starbird</a:t>
            </a:r>
            <a:r>
              <a:rPr lang="en-US" sz="1800" dirty="0">
                <a:effectLst/>
                <a:latin typeface="Linux Libertine"/>
                <a:ea typeface="Verdana" panose="020B0604030504040204" pitchFamily="34" charset="0"/>
                <a:cs typeface="Times New Roman" panose="02020603050405020304" pitchFamily="18" charset="0"/>
              </a:rPr>
              <a:t> et al 2018 and Horne et al 2019). </a:t>
            </a:r>
            <a:r>
              <a:rPr lang="en-US" sz="1800" dirty="0" err="1">
                <a:effectLst/>
                <a:latin typeface="Linux Libertine"/>
                <a:ea typeface="Verdana" panose="020B0604030504040204" pitchFamily="34" charset="0"/>
                <a:cs typeface="Times New Roman" panose="02020603050405020304" pitchFamily="18" charset="0"/>
              </a:rPr>
              <a:t>Starbird</a:t>
            </a:r>
            <a:r>
              <a:rPr lang="en-US" sz="1800" dirty="0">
                <a:effectLst/>
                <a:latin typeface="Linux Libertine"/>
                <a:ea typeface="Verdana" panose="020B0604030504040204" pitchFamily="34" charset="0"/>
                <a:cs typeface="Times New Roman" panose="02020603050405020304" pitchFamily="18" charset="0"/>
              </a:rPr>
              <a:t> analyses content sharing across alternative and mainstream news media using a case study on the Syrian White Helmets (WH) [12]. The authors create content similarity scores of news articles sourced from Tweets mentioning WH using cosine similarity on term frequency-inverse document frequency (TF-IDF) word representations of the articles. Using a threshold of &gt; .85 similarity, the authors capture near-exact matches of article content. Horne et al. [13] deploy similar methodologies to </a:t>
            </a:r>
            <a:r>
              <a:rPr lang="en-US" sz="1800" dirty="0" err="1">
                <a:effectLst/>
                <a:latin typeface="Linux Libertine"/>
                <a:ea typeface="Verdana" panose="020B0604030504040204" pitchFamily="34" charset="0"/>
                <a:cs typeface="Times New Roman" panose="02020603050405020304" pitchFamily="18" charset="0"/>
              </a:rPr>
              <a:t>Starbird</a:t>
            </a:r>
            <a:r>
              <a:rPr lang="en-US" sz="1800" dirty="0">
                <a:effectLst/>
                <a:latin typeface="Linux Libertine"/>
                <a:ea typeface="Verdana" panose="020B0604030504040204" pitchFamily="34" charset="0"/>
                <a:cs typeface="Times New Roman" panose="02020603050405020304" pitchFamily="18" charset="0"/>
              </a:rPr>
              <a:t> et al. [12], but do not limit their scope to case study-related content. Both studies utilize network analysis to create content sharing networks and perform further qualitative analyses to reveal content sharing ecosystems. Although both studies note the importance of Russian sources in these networks, neither study focuses specifically on Russian propaganda analysis. Furthermore, these studies use cosine similarity on TF-IDF representations of full articles to derive content similarity scores. </a:t>
            </a:r>
            <a:endParaRPr lang="en-US" sz="1800" dirty="0">
              <a:effectLst/>
              <a:latin typeface="Linux Libertine"/>
              <a:ea typeface="Calibri" panose="020F0502020204030204" pitchFamily="34" charset="0"/>
              <a:cs typeface="Times New Roman" panose="02020603050405020304" pitchFamily="18" charset="0"/>
            </a:endParaRPr>
          </a:p>
          <a:p>
            <a:pPr marL="0" marR="0" algn="just">
              <a:lnSpc>
                <a:spcPct val="110000"/>
              </a:lnSpc>
              <a:spcBef>
                <a:spcPts val="100"/>
              </a:spcBef>
              <a:spcAft>
                <a:spcPts val="600"/>
              </a:spcAft>
            </a:pPr>
            <a:endParaRPr lang="en-US" sz="1800" dirty="0">
              <a:effectLst/>
              <a:latin typeface="Linux Libertine"/>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EACB9-14DB-40E9-B5E5-268FE089AB7D}" type="slidenum">
              <a:rPr lang="en-US" smtClean="0"/>
              <a:t>5</a:t>
            </a:fld>
            <a:endParaRPr lang="en-US"/>
          </a:p>
        </p:txBody>
      </p:sp>
    </p:spTree>
    <p:extLst>
      <p:ext uri="{BB962C8B-B14F-4D97-AF65-F5344CB8AC3E}">
        <p14:creationId xmlns:p14="http://schemas.microsoft.com/office/powerpoint/2010/main" val="83224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The studies focusing on exact content reproduction between and within news media ecosystems help identify newswire-like story sharing [12] but may not capture subtle semantic shifts between articles. Proxy site article reproductions are unlikely to be exact copies, but will still carry similar messaging as Russian state media sources. Moreover, propagandist text often includes exaggerated, loaded, and sometimes coded language to spread messaging [8]. Traditional text matching methods suffer in this context due to word variations and noise.</a:t>
            </a:r>
            <a:endParaRPr lang="en-US" sz="1800" dirty="0">
              <a:effectLst/>
              <a:latin typeface="Linux Libertine"/>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Linux Libertine"/>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As these propagandist proxy sites are targeted to Western readers, it is important to design a method that can capture the properties of articles that appeal to these readers. For example, The American Press Institute notes that 60% of American readers only read headlines [14]. Headlines contain key messaging in both propagandist and quality journalism, and are excellent candidates for semantic matching between sources. Headlines are comprised of short text, the analysis of which is well suited to DL-based methods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Linux Libertine"/>
              <a:ea typeface="Verdana" panose="020B0604030504040204" pitchFamily="34" charset="0"/>
              <a:cs typeface="Times New Roman" panose="02020603050405020304" pitchFamily="18" charset="0"/>
            </a:endParaRPr>
          </a:p>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Short text DL-based approaches can address these issues and can operate on headline data. DL-based models facilitate semantic matching by projecting text into representations in a latent sematic space with multiple layers of non-linear activation functions, error correction, and backpropagation [16]. Four categories of DL-based short text matching methods exist: Deep neural networks, convolutional neural networks, long short term memory models and attention based models. Table 2 outlines state of the art models in each of these categories. </a:t>
            </a:r>
          </a:p>
          <a:p>
            <a:pPr marL="0" marR="0" algn="just">
              <a:lnSpc>
                <a:spcPct val="110000"/>
              </a:lnSpc>
              <a:spcBef>
                <a:spcPts val="100"/>
              </a:spcBef>
              <a:spcAft>
                <a:spcPts val="600"/>
              </a:spcAft>
            </a:pPr>
            <a:endParaRPr lang="en-US" sz="1800" dirty="0">
              <a:effectLst/>
              <a:latin typeface="Linux Libertine"/>
              <a:ea typeface="Verdana" panose="020B0604030504040204" pitchFamily="34" charset="0"/>
              <a:cs typeface="Times New Roman" panose="02020603050405020304" pitchFamily="18" charset="0"/>
            </a:endParaRPr>
          </a:p>
          <a:p>
            <a:pPr marL="0" marR="0" algn="just">
              <a:lnSpc>
                <a:spcPct val="110000"/>
              </a:lnSpc>
              <a:spcBef>
                <a:spcPts val="100"/>
              </a:spcBef>
              <a:spcAft>
                <a:spcPts val="600"/>
              </a:spcAft>
            </a:pPr>
            <a:endParaRPr lang="en-US" sz="1800" dirty="0">
              <a:effectLst/>
              <a:latin typeface="Linux Libertine"/>
              <a:ea typeface="Verdana" panose="020B0604030504040204" pitchFamily="34" charset="0"/>
              <a:cs typeface="Times New Roman" panose="02020603050405020304" pitchFamily="18" charset="0"/>
            </a:endParaRPr>
          </a:p>
          <a:p>
            <a:pPr marL="0" marR="0" lvl="0" indent="0" algn="just" defTabSz="914400" rtl="0" eaLnBrk="1" fontAlgn="auto" latinLnBrk="0" hangingPunct="1">
              <a:lnSpc>
                <a:spcPct val="110000"/>
              </a:lnSpc>
              <a:spcBef>
                <a:spcPts val="100"/>
              </a:spcBef>
              <a:spcAft>
                <a:spcPts val="60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Despite the widespread usage of these techniques for many short text matching contexts, they were not designed to operate on propagandist headlines. As a result, these conventional DL-based short text matching algorithms cannot capture information essential to matching propagandist article headlines. </a:t>
            </a:r>
            <a:r>
              <a:rPr lang="en-US" sz="1800" dirty="0">
                <a:effectLst/>
                <a:latin typeface="Linux Libertine"/>
                <a:ea typeface="Calibri" panose="020F0502020204030204" pitchFamily="34" charset="0"/>
                <a:cs typeface="Times New Roman" panose="02020603050405020304" pitchFamily="18" charset="0"/>
              </a:rPr>
              <a:t>For example, named entities need to be correctly identified to ensure semantic similarity is captured across texts. Word co-occurrences and phrase sequences need to be captured. Finally, propagandist language needs to be contextualized to properly identify semantic matches in the corpus.</a:t>
            </a:r>
          </a:p>
          <a:p>
            <a:pPr marL="0" marR="0" algn="just">
              <a:lnSpc>
                <a:spcPct val="110000"/>
              </a:lnSpc>
              <a:spcBef>
                <a:spcPts val="100"/>
              </a:spcBef>
              <a:spcAft>
                <a:spcPts val="600"/>
              </a:spcAft>
            </a:pPr>
            <a:endParaRPr lang="en-US" sz="1800" dirty="0">
              <a:effectLst/>
              <a:latin typeface="Linux Libertin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6</a:t>
            </a:fld>
            <a:endParaRPr lang="en-US"/>
          </a:p>
        </p:txBody>
      </p:sp>
    </p:spTree>
    <p:extLst>
      <p:ext uri="{BB962C8B-B14F-4D97-AF65-F5344CB8AC3E}">
        <p14:creationId xmlns:p14="http://schemas.microsoft.com/office/powerpoint/2010/main" val="241469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0000"/>
              </a:lnSpc>
              <a:spcBef>
                <a:spcPts val="100"/>
              </a:spcBef>
              <a:spcAft>
                <a:spcPts val="600"/>
              </a:spcAft>
            </a:pPr>
            <a:r>
              <a:rPr lang="en-US" sz="1800" dirty="0">
                <a:effectLst/>
                <a:latin typeface="Linux Libertine"/>
                <a:ea typeface="Verdana" panose="020B0604030504040204" pitchFamily="34" charset="0"/>
                <a:cs typeface="Times New Roman" panose="02020603050405020304" pitchFamily="18" charset="0"/>
              </a:rPr>
              <a:t>We identified several research gaps from our literature review. First, past work that focus specifically on Russian propaganda are largely qualitative and are therefore not scalable. Second, past studies focusing on content sharing practices in news media ecosystems do not capture subtle semantic shifts in messaging across sources. Finally, although DL-based approaches are well suited to this task, to best of our knowledge, no models current exist that incorporate the necessary features of headlines to facilitate propagandist article headline matching. Given these research gaps, we propose the following research questions for study: </a:t>
            </a:r>
            <a:endParaRPr lang="en-US" sz="1800" dirty="0">
              <a:effectLst/>
              <a:latin typeface="Linux Libertine"/>
              <a:ea typeface="Calibri" panose="020F0502020204030204" pitchFamily="34" charset="0"/>
              <a:cs typeface="Times New Roman" panose="02020603050405020304" pitchFamily="18" charset="0"/>
            </a:endParaRPr>
          </a:p>
          <a:p>
            <a:pPr marL="228600" marR="0" indent="-228600" algn="just">
              <a:lnSpc>
                <a:spcPct val="110000"/>
              </a:lnSpc>
              <a:spcBef>
                <a:spcPts val="100"/>
              </a:spcBef>
              <a:spcAft>
                <a:spcPts val="0"/>
              </a:spcAft>
            </a:pPr>
            <a:r>
              <a:rPr lang="en-US" sz="1800" dirty="0">
                <a:effectLst/>
                <a:latin typeface="Symbol" panose="05050102010706020507" pitchFamily="18" charset="2"/>
                <a:ea typeface="Verdana" panose="020B0604030504040204" pitchFamily="34" charset="0"/>
                <a:cs typeface="Times New Roman" panose="02020603050405020304" pitchFamily="18" charset="0"/>
              </a:rPr>
              <a:t>·	</a:t>
            </a:r>
            <a:r>
              <a:rPr lang="en-US" sz="1800" dirty="0">
                <a:effectLst/>
                <a:latin typeface="Linux Libertine"/>
                <a:ea typeface="Verdana" panose="020B0604030504040204" pitchFamily="34" charset="0"/>
                <a:cs typeface="Times New Roman" panose="02020603050405020304" pitchFamily="18" charset="0"/>
              </a:rPr>
              <a:t>How can we use article headline data to map the dissemination of Russian propagandist news stories and narratives to American news media ecosystems? </a:t>
            </a:r>
            <a:endParaRPr lang="en-US" sz="1800" dirty="0">
              <a:effectLst/>
              <a:latin typeface="Linux Libertine"/>
              <a:ea typeface="Calibri" panose="020F0502020204030204" pitchFamily="34" charset="0"/>
              <a:cs typeface="Times New Roman" panose="02020603050405020304" pitchFamily="18" charset="0"/>
            </a:endParaRPr>
          </a:p>
          <a:p>
            <a:r>
              <a:rPr lang="en-US" sz="1800" dirty="0">
                <a:effectLst/>
                <a:latin typeface="Linux Libertine"/>
                <a:ea typeface="Verdana" panose="020B0604030504040204" pitchFamily="34" charset="0"/>
                <a:cs typeface="Times New Roman" panose="02020603050405020304" pitchFamily="18" charset="0"/>
              </a:rPr>
              <a:t>And How can we capture the named entities, word co-occurrences, and phrase similarities of article headlines in a DL-based short text matching model?</a:t>
            </a:r>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7</a:t>
            </a:fld>
            <a:endParaRPr lang="en-US"/>
          </a:p>
        </p:txBody>
      </p:sp>
    </p:spTree>
    <p:extLst>
      <p:ext uri="{BB962C8B-B14F-4D97-AF65-F5344CB8AC3E}">
        <p14:creationId xmlns:p14="http://schemas.microsoft.com/office/powerpoint/2010/main" val="386543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Using RSS feeds, we collected the 26,234 articles from 24 sites. Sites in our collection include Russian state media, Russian propaganda proxy sites, and a wide range of U.S. mainstream and alternative media. Table 3 details our collection. Each site collected is </a:t>
            </a:r>
            <a:r>
              <a:rPr lang="en-US" sz="1800" dirty="0">
                <a:effectLst/>
                <a:latin typeface="Linux Libertine"/>
                <a:ea typeface="Calibri" panose="020F0502020204030204" pitchFamily="34" charset="0"/>
                <a:cs typeface="Times New Roman" panose="02020603050405020304" pitchFamily="18" charset="0"/>
              </a:rPr>
              <a:t>standalone, full-featured, and Western readers-focused, which publishes and regularly updates their RSS feeds and contains reporting that is predominantly textual.</a:t>
            </a:r>
          </a:p>
          <a:p>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8</a:t>
            </a:fld>
            <a:endParaRPr lang="en-US"/>
          </a:p>
        </p:txBody>
      </p:sp>
    </p:spTree>
    <p:extLst>
      <p:ext uri="{BB962C8B-B14F-4D97-AF65-F5344CB8AC3E}">
        <p14:creationId xmlns:p14="http://schemas.microsoft.com/office/powerpoint/2010/main" val="388341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a:ea typeface="Verdana" panose="020B0604030504040204" pitchFamily="34" charset="0"/>
                <a:cs typeface="Times New Roman" panose="02020603050405020304" pitchFamily="18" charset="0"/>
              </a:rPr>
              <a:t>Short text matching models require labeled pairs of relevant and irrelevant texts to train the model [16]. Using </a:t>
            </a:r>
            <a:r>
              <a:rPr lang="en-US" sz="1800" dirty="0" err="1">
                <a:effectLst/>
                <a:latin typeface="Linux Libertine"/>
                <a:ea typeface="Verdana" panose="020B0604030504040204" pitchFamily="34" charset="0"/>
                <a:cs typeface="Times New Roman" panose="02020603050405020304" pitchFamily="18" charset="0"/>
              </a:rPr>
              <a:t>prta</a:t>
            </a:r>
            <a:r>
              <a:rPr lang="en-US" sz="1800" dirty="0">
                <a:effectLst/>
                <a:latin typeface="Linux Libertine"/>
                <a:ea typeface="Verdana" panose="020B0604030504040204" pitchFamily="34" charset="0"/>
                <a:cs typeface="Times New Roman" panose="02020603050405020304" pitchFamily="18" charset="0"/>
              </a:rPr>
              <a:t> [21], we locate all potential Russian propagandist headlines in our dataset. For each Russian propagandist headline, five candidate headline matches were located by computing cosine similarity on Word2Vec vector representations of article headlines, then manually verified. If one of the five headlines carried the same meaning as the propagandist headline, it was labeled as a match. We then randomly selected four headlines from the dataset for each propagandist headline, manually verifying that they were semantically dissimilar to the query headlines. Utilizing this method, we created two gold-standard datasets: one with headlines related to the COVID-19 pandemic and vaccinations and the other with headlines related to international affairs and topics. </a:t>
            </a:r>
            <a:r>
              <a:rPr lang="en-US" sz="1800" b="1" dirty="0">
                <a:effectLst/>
                <a:latin typeface="Linux Libertine"/>
                <a:ea typeface="Verdana" panose="020B0604030504040204" pitchFamily="34" charset="0"/>
                <a:cs typeface="Times New Roman" panose="02020603050405020304" pitchFamily="18" charset="0"/>
              </a:rPr>
              <a:t>Table 4</a:t>
            </a:r>
            <a:r>
              <a:rPr lang="en-US" sz="1800" dirty="0">
                <a:effectLst/>
                <a:latin typeface="Linux Libertine"/>
                <a:ea typeface="Verdana" panose="020B0604030504040204" pitchFamily="34" charset="0"/>
                <a:cs typeface="Times New Roman" panose="02020603050405020304" pitchFamily="18" charset="0"/>
              </a:rPr>
              <a:t> summarizes our gold-standard datasets.</a:t>
            </a:r>
            <a:endParaRPr lang="en-US" sz="1800" dirty="0">
              <a:effectLst/>
              <a:latin typeface="Linux Libertine"/>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3382F9-A58B-46D3-AF95-AE461A9431CE}" type="slidenum">
              <a:rPr lang="en-US" smtClean="0"/>
              <a:t>9</a:t>
            </a:fld>
            <a:endParaRPr lang="en-US"/>
          </a:p>
        </p:txBody>
      </p:sp>
    </p:spTree>
    <p:extLst>
      <p:ext uri="{BB962C8B-B14F-4D97-AF65-F5344CB8AC3E}">
        <p14:creationId xmlns:p14="http://schemas.microsoft.com/office/powerpoint/2010/main" val="208052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6F07A-5716-4E52-85D7-9A955ADE3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4A92F-6620-4CA8-9172-5A6B687AA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39842D-42E4-4FDA-8C1B-0B6C4918E74A}"/>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B0F33EBF-6682-4D02-BD21-F5874C292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5B41B-3929-47F8-A039-11693D67C900}"/>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130036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3867-6D57-41CC-9961-6BBBE331D9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458FB-E160-44A5-A4BD-05C9FACC4C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D76DF-7610-4C77-8F9F-EED4EA536F10}"/>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18FA7FD1-AD4D-4A9F-8D04-777786BF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DA29E-6DA9-4488-A99E-C01C06F88924}"/>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260747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6D323-B477-433C-B025-ABBEB48CDF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DC6FB7-D254-4B02-B140-DFE1EB9E0C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43AF1-E6E7-414B-AFCF-D139F764A2F8}"/>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52049647-9D33-44AB-89F9-502256AB1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2E502-37C6-48B9-8A69-53760E988293}"/>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277026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7C5C-109E-49FC-A3E3-BD95FDC8A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C07DE-6C6C-4E6B-84BD-35ADF51E96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850EE-935D-45D4-8956-77B5B2B2F96B}"/>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40BAF640-F0F3-4ADA-8CEE-B6B8FBF11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8D925-199E-4D89-8222-9FF564396847}"/>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302241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5532-11D2-4647-BA48-766B75A086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19BEC8-9421-466D-B4D9-E574BBA2B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BCC1A8-8421-43DC-8CA9-6A01AD2BD481}"/>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ABDFBBFF-9150-4DB5-9B57-B7AAAD821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D41F2-6BBA-47DB-AFA5-92E66F8960E8}"/>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143277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FCBF-0615-4AE2-AFDD-9A672E5EE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E4706-FAB4-4D71-BB59-B79AA26B19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8A09AB-A064-4D97-9D3E-7293E83E79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745260-FB9D-40A7-8BF4-B33FA307552A}"/>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6" name="Footer Placeholder 5">
            <a:extLst>
              <a:ext uri="{FF2B5EF4-FFF2-40B4-BE49-F238E27FC236}">
                <a16:creationId xmlns:a16="http://schemas.microsoft.com/office/drawing/2014/main" id="{974C1390-78CE-4CA0-BF31-4C84E714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4E16C-D367-4DD6-BC45-145B971B6C39}"/>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201621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50FE-D45A-4927-9538-F1EF1306C4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7FE0D-DC7C-480A-9F5A-590CEB3F7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111BB9-D588-403D-B26E-9A32D2DC63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E1F05-3486-4FD8-8146-892CB5015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74BA67-B874-4050-BBC7-B032E02F4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E7EF1-428E-4D98-9C5B-CF86174EC1B0}"/>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8" name="Footer Placeholder 7">
            <a:extLst>
              <a:ext uri="{FF2B5EF4-FFF2-40B4-BE49-F238E27FC236}">
                <a16:creationId xmlns:a16="http://schemas.microsoft.com/office/drawing/2014/main" id="{0713A9B4-6471-4715-9A3E-F9B454D9D8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167215-6E6A-4986-9DD4-6DD4A4FA1AF9}"/>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295641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1EAF-4FD0-459D-8E09-0AED79C531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B8263-4BC9-4078-B2AB-90425B0C83B9}"/>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4" name="Footer Placeholder 3">
            <a:extLst>
              <a:ext uri="{FF2B5EF4-FFF2-40B4-BE49-F238E27FC236}">
                <a16:creationId xmlns:a16="http://schemas.microsoft.com/office/drawing/2014/main" id="{2B80EE91-4B65-4267-9AF0-0859DCC7FD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B96F7-7B86-4913-88F8-0322F61F477D}"/>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190480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093B9D-365E-43A9-853A-22839A59D214}"/>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3" name="Footer Placeholder 2">
            <a:extLst>
              <a:ext uri="{FF2B5EF4-FFF2-40B4-BE49-F238E27FC236}">
                <a16:creationId xmlns:a16="http://schemas.microsoft.com/office/drawing/2014/main" id="{933469CA-79B7-4F3F-901B-3A599E2428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0B9A-9DD0-4480-A394-F1060C78C5B4}"/>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227920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5F25-12A1-4A54-A493-B8F5FF86C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D86235-04F1-49CF-97B7-AADEA3A8A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D44DB-0D83-41B5-9B90-101A75C09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6C2F9-EC2C-4BAF-BEC2-CACC97F426AD}"/>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6" name="Footer Placeholder 5">
            <a:extLst>
              <a:ext uri="{FF2B5EF4-FFF2-40B4-BE49-F238E27FC236}">
                <a16:creationId xmlns:a16="http://schemas.microsoft.com/office/drawing/2014/main" id="{CDEBEB36-ACFD-46A3-BAD7-2A502B14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F80BE-9606-4091-8DBA-943959C10DC9}"/>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137214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E813-B592-4834-BA31-1F2F25610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D11FEF-F78F-428B-8C6D-2B42050CC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3B099F-6801-4DC6-AA3C-D789DDFD3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27C84-831C-4A00-978E-04E44923FFEE}"/>
              </a:ext>
            </a:extLst>
          </p:cNvPr>
          <p:cNvSpPr>
            <a:spLocks noGrp="1"/>
          </p:cNvSpPr>
          <p:nvPr>
            <p:ph type="dt" sz="half" idx="10"/>
          </p:nvPr>
        </p:nvSpPr>
        <p:spPr/>
        <p:txBody>
          <a:bodyPr/>
          <a:lstStyle/>
          <a:p>
            <a:fld id="{410C2E08-6399-4E30-96D8-724DCFA4CF80}" type="datetimeFigureOut">
              <a:rPr lang="en-US" smtClean="0"/>
              <a:t>8/14/2021</a:t>
            </a:fld>
            <a:endParaRPr lang="en-US"/>
          </a:p>
        </p:txBody>
      </p:sp>
      <p:sp>
        <p:nvSpPr>
          <p:cNvPr id="6" name="Footer Placeholder 5">
            <a:extLst>
              <a:ext uri="{FF2B5EF4-FFF2-40B4-BE49-F238E27FC236}">
                <a16:creationId xmlns:a16="http://schemas.microsoft.com/office/drawing/2014/main" id="{120AE33B-ED45-45A5-98FF-59F2385C9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F3637D-4348-4203-8204-BD80F6D2B08D}"/>
              </a:ext>
            </a:extLst>
          </p:cNvPr>
          <p:cNvSpPr>
            <a:spLocks noGrp="1"/>
          </p:cNvSpPr>
          <p:nvPr>
            <p:ph type="sldNum" sz="quarter" idx="12"/>
          </p:nvPr>
        </p:nvSpPr>
        <p:spPr/>
        <p:txBody>
          <a:bodyPr/>
          <a:lstStyle/>
          <a:p>
            <a:fld id="{D37AC8B0-2F42-41EF-9053-737BE62151A9}" type="slidenum">
              <a:rPr lang="en-US" smtClean="0"/>
              <a:t>‹#›</a:t>
            </a:fld>
            <a:endParaRPr lang="en-US"/>
          </a:p>
        </p:txBody>
      </p:sp>
    </p:spTree>
    <p:extLst>
      <p:ext uri="{BB962C8B-B14F-4D97-AF65-F5344CB8AC3E}">
        <p14:creationId xmlns:p14="http://schemas.microsoft.com/office/powerpoint/2010/main" val="613165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6BBE8-1972-49D1-A7D8-8D2B0C0EC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8C4AA3-1A8B-4569-8A32-DB22CEBA6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DAD28-0D66-4EBC-9B5B-333584464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C2E08-6399-4E30-96D8-724DCFA4CF80}" type="datetimeFigureOut">
              <a:rPr lang="en-US" smtClean="0"/>
              <a:t>8/14/2021</a:t>
            </a:fld>
            <a:endParaRPr lang="en-US"/>
          </a:p>
        </p:txBody>
      </p:sp>
      <p:sp>
        <p:nvSpPr>
          <p:cNvPr id="5" name="Footer Placeholder 4">
            <a:extLst>
              <a:ext uri="{FF2B5EF4-FFF2-40B4-BE49-F238E27FC236}">
                <a16:creationId xmlns:a16="http://schemas.microsoft.com/office/drawing/2014/main" id="{53538F21-8581-4CC0-99FB-3D67C5174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A07D7-AEF2-4788-BFD2-FF84FB065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AC8B0-2F42-41EF-9053-737BE62151A9}" type="slidenum">
              <a:rPr lang="en-US" smtClean="0"/>
              <a:t>‹#›</a:t>
            </a:fld>
            <a:endParaRPr lang="en-US"/>
          </a:p>
        </p:txBody>
      </p:sp>
    </p:spTree>
    <p:extLst>
      <p:ext uri="{BB962C8B-B14F-4D97-AF65-F5344CB8AC3E}">
        <p14:creationId xmlns:p14="http://schemas.microsoft.com/office/powerpoint/2010/main" val="94941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0.PNG"/><Relationship Id="rId10"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057/s41599-019-0227-8" TargetMode="External"/><Relationship Id="rId3" Type="http://schemas.openxmlformats.org/officeDocument/2006/relationships/slideLayout" Target="../slideLayouts/slideLayout2.xml"/><Relationship Id="rId7" Type="http://schemas.openxmlformats.org/officeDocument/2006/relationships/hyperlink" Target="https://www.nytimes.com/2020/08/11/us/politics/russia-disinformation-election-meddling.htm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state.gov/wp-content/uploads/2020/08/Pillars-of-Russia%E2%80%99s-Disinformation-and-Propaganda-Ecosystem_08-04-20.pdf" TargetMode="External"/><Relationship Id="rId5" Type="http://schemas.openxmlformats.org/officeDocument/2006/relationships/hyperlink" Target="https://doi.org/10.1080/19331681.2018.1448735" TargetMode="External"/><Relationship Id="rId4" Type="http://schemas.openxmlformats.org/officeDocument/2006/relationships/hyperlink" Target="https://doi.org/10.1007/s13278-019-0578-6" TargetMode="Externa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www.americanpressinstitute.org/publications/reports/survey-research/how-americans-get-news/" TargetMode="External"/><Relationship Id="rId2" Type="http://schemas.openxmlformats.org/officeDocument/2006/relationships/hyperlink" Target="https://aaai.org/ojs/index.php/ICWSM/article/view/322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F354-085A-45E8-8D80-76E0B2DFC1D4}"/>
              </a:ext>
            </a:extLst>
          </p:cNvPr>
          <p:cNvSpPr>
            <a:spLocks noGrp="1"/>
          </p:cNvSpPr>
          <p:nvPr>
            <p:ph type="ctrTitle"/>
          </p:nvPr>
        </p:nvSpPr>
        <p:spPr/>
        <p:txBody>
          <a:bodyPr>
            <a:normAutofit fontScale="90000"/>
          </a:bodyPr>
          <a:lstStyle/>
          <a:p>
            <a:r>
              <a:rPr lang="en-US" dirty="0"/>
              <a:t>Political News Propagation Headline Matching:</a:t>
            </a:r>
            <a:br>
              <a:rPr lang="en-US" dirty="0"/>
            </a:br>
            <a:r>
              <a:rPr lang="en-US" sz="4000" dirty="0"/>
              <a:t>A Deep Learning-Based Short Text Matching Approach</a:t>
            </a:r>
            <a:endParaRPr lang="en-US" dirty="0"/>
          </a:p>
        </p:txBody>
      </p:sp>
      <p:sp>
        <p:nvSpPr>
          <p:cNvPr id="3" name="Subtitle 2">
            <a:extLst>
              <a:ext uri="{FF2B5EF4-FFF2-40B4-BE49-F238E27FC236}">
                <a16:creationId xmlns:a16="http://schemas.microsoft.com/office/drawing/2014/main" id="{EE4797F9-2A6C-4A5F-8E92-C58A87C721BC}"/>
              </a:ext>
            </a:extLst>
          </p:cNvPr>
          <p:cNvSpPr>
            <a:spLocks noGrp="1"/>
          </p:cNvSpPr>
          <p:nvPr>
            <p:ph type="subTitle" idx="1"/>
          </p:nvPr>
        </p:nvSpPr>
        <p:spPr/>
        <p:txBody>
          <a:bodyPr>
            <a:normAutofit lnSpcReduction="10000"/>
          </a:bodyPr>
          <a:lstStyle/>
          <a:p>
            <a:r>
              <a:rPr lang="en-US" dirty="0"/>
              <a:t>Zara Ahmad-Post (University of Arizona)</a:t>
            </a:r>
          </a:p>
          <a:p>
            <a:r>
              <a:rPr lang="en-US" dirty="0"/>
              <a:t>Sagar </a:t>
            </a:r>
            <a:r>
              <a:rPr lang="en-US" dirty="0" err="1"/>
              <a:t>Samtani</a:t>
            </a:r>
            <a:r>
              <a:rPr lang="en-US" dirty="0"/>
              <a:t> (Indiana University)</a:t>
            </a:r>
          </a:p>
          <a:p>
            <a:r>
              <a:rPr lang="en-US" dirty="0" err="1"/>
              <a:t>Hongyi</a:t>
            </a:r>
            <a:r>
              <a:rPr lang="en-US" dirty="0"/>
              <a:t> Zhu (University of Texas San Antonio)</a:t>
            </a:r>
          </a:p>
          <a:p>
            <a:r>
              <a:rPr lang="en-US" dirty="0"/>
              <a:t>Sue Brown (University of Arizona)</a:t>
            </a:r>
          </a:p>
        </p:txBody>
      </p:sp>
      <p:pic>
        <p:nvPicPr>
          <p:cNvPr id="4" name="Audio 3">
            <a:hlinkClick r:id="" action="ppaction://media"/>
            <a:extLst>
              <a:ext uri="{FF2B5EF4-FFF2-40B4-BE49-F238E27FC236}">
                <a16:creationId xmlns:a16="http://schemas.microsoft.com/office/drawing/2014/main" id="{C15049C3-A164-4323-850C-7020E3C9B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77694807"/>
      </p:ext>
    </p:extLst>
  </p:cSld>
  <p:clrMapOvr>
    <a:masterClrMapping/>
  </p:clrMapOvr>
  <mc:AlternateContent xmlns:mc="http://schemas.openxmlformats.org/markup-compatibility/2006">
    <mc:Choice xmlns:p14="http://schemas.microsoft.com/office/powerpoint/2010/main" Requires="p14">
      <p:transition spd="slow" p14:dur="2000" advTm="13756"/>
    </mc:Choice>
    <mc:Fallback>
      <p:transition spd="slow" advTm="1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DAC5483-92EF-40E5-9C20-E8C4AF573635}"/>
              </a:ext>
            </a:extLst>
          </p:cNvPr>
          <p:cNvCxnSpPr>
            <a:cxnSpLocks/>
          </p:cNvCxnSpPr>
          <p:nvPr/>
        </p:nvCxnSpPr>
        <p:spPr>
          <a:xfrm flipV="1">
            <a:off x="1814562" y="4154167"/>
            <a:ext cx="0" cy="126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E6F151B9-6762-446D-A920-9AF5D5D43C59}"/>
              </a:ext>
            </a:extLst>
          </p:cNvPr>
          <p:cNvSpPr txBox="1"/>
          <p:nvPr/>
        </p:nvSpPr>
        <p:spPr>
          <a:xfrm>
            <a:off x="5197535" y="5602677"/>
            <a:ext cx="1590675" cy="307777"/>
          </a:xfrm>
          <a:prstGeom prst="rect">
            <a:avLst/>
          </a:prstGeom>
          <a:noFill/>
        </p:spPr>
        <p:txBody>
          <a:bodyPr wrap="square" rtlCol="0">
            <a:spAutoFit/>
          </a:bodyPr>
          <a:lstStyle/>
          <a:p>
            <a:r>
              <a:rPr lang="en-US" sz="1400" dirty="0"/>
              <a:t>Document Texts</a:t>
            </a:r>
          </a:p>
        </p:txBody>
      </p:sp>
      <p:sp>
        <p:nvSpPr>
          <p:cNvPr id="6" name="TextBox 5">
            <a:extLst>
              <a:ext uri="{FF2B5EF4-FFF2-40B4-BE49-F238E27FC236}">
                <a16:creationId xmlns:a16="http://schemas.microsoft.com/office/drawing/2014/main" id="{FBC25BE5-3199-4191-8E22-90EDE1661CC5}"/>
              </a:ext>
            </a:extLst>
          </p:cNvPr>
          <p:cNvSpPr txBox="1"/>
          <p:nvPr/>
        </p:nvSpPr>
        <p:spPr>
          <a:xfrm>
            <a:off x="3772316" y="5150197"/>
            <a:ext cx="1043464" cy="307777"/>
          </a:xfrm>
          <a:prstGeom prst="rect">
            <a:avLst/>
          </a:prstGeom>
          <a:noFill/>
        </p:spPr>
        <p:txBody>
          <a:bodyPr wrap="square" rtlCol="0">
            <a:spAutoFit/>
          </a:bodyPr>
          <a:lstStyle/>
          <a:p>
            <a:r>
              <a:rPr lang="en-US" sz="1400" dirty="0"/>
              <a:t>Query Text</a:t>
            </a:r>
          </a:p>
        </p:txBody>
      </p:sp>
      <p:grpSp>
        <p:nvGrpSpPr>
          <p:cNvPr id="7" name="Group 6">
            <a:extLst>
              <a:ext uri="{FF2B5EF4-FFF2-40B4-BE49-F238E27FC236}">
                <a16:creationId xmlns:a16="http://schemas.microsoft.com/office/drawing/2014/main" id="{F501485D-004C-4F20-8B51-EA6D27FA57F9}"/>
              </a:ext>
            </a:extLst>
          </p:cNvPr>
          <p:cNvGrpSpPr/>
          <p:nvPr/>
        </p:nvGrpSpPr>
        <p:grpSpPr>
          <a:xfrm>
            <a:off x="3619918" y="2778344"/>
            <a:ext cx="2760108" cy="662107"/>
            <a:chOff x="6183633" y="2923651"/>
            <a:chExt cx="3154677" cy="662107"/>
          </a:xfrm>
        </p:grpSpPr>
        <p:sp>
          <p:nvSpPr>
            <p:cNvPr id="8" name="Rectangle: Rounded Corners 7">
              <a:extLst>
                <a:ext uri="{FF2B5EF4-FFF2-40B4-BE49-F238E27FC236}">
                  <a16:creationId xmlns:a16="http://schemas.microsoft.com/office/drawing/2014/main" id="{5B105DC8-35CC-4624-92AC-3293219F2A6B}"/>
                </a:ext>
              </a:extLst>
            </p:cNvPr>
            <p:cNvSpPr/>
            <p:nvPr/>
          </p:nvSpPr>
          <p:spPr>
            <a:xfrm>
              <a:off x="6183633" y="2923651"/>
              <a:ext cx="3154677" cy="662107"/>
            </a:xfrm>
            <a:prstGeom prst="roundRect">
              <a:avLst/>
            </a:prstGeom>
            <a:solidFill>
              <a:srgbClr val="4472C4">
                <a:alpha val="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C408EC0-414A-4741-8BAF-EA5B92634EB4}"/>
                </a:ext>
              </a:extLst>
            </p:cNvPr>
            <p:cNvSpPr/>
            <p:nvPr/>
          </p:nvSpPr>
          <p:spPr>
            <a:xfrm>
              <a:off x="6250737" y="3047959"/>
              <a:ext cx="3015178" cy="24980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Merge Layer </a:t>
              </a:r>
            </a:p>
          </p:txBody>
        </p:sp>
      </p:grpSp>
      <p:grpSp>
        <p:nvGrpSpPr>
          <p:cNvPr id="10" name="Group 9">
            <a:extLst>
              <a:ext uri="{FF2B5EF4-FFF2-40B4-BE49-F238E27FC236}">
                <a16:creationId xmlns:a16="http://schemas.microsoft.com/office/drawing/2014/main" id="{D339B194-773C-4781-A8BD-C19EF0F04D1F}"/>
              </a:ext>
            </a:extLst>
          </p:cNvPr>
          <p:cNvGrpSpPr/>
          <p:nvPr/>
        </p:nvGrpSpPr>
        <p:grpSpPr>
          <a:xfrm>
            <a:off x="3704702" y="4957713"/>
            <a:ext cx="1060354" cy="177601"/>
            <a:chOff x="6901592" y="5630316"/>
            <a:chExt cx="1060354" cy="177601"/>
          </a:xfrm>
        </p:grpSpPr>
        <p:grpSp>
          <p:nvGrpSpPr>
            <p:cNvPr id="11" name="Group 10">
              <a:extLst>
                <a:ext uri="{FF2B5EF4-FFF2-40B4-BE49-F238E27FC236}">
                  <a16:creationId xmlns:a16="http://schemas.microsoft.com/office/drawing/2014/main" id="{F9736B89-79EE-4DF7-A393-DE0342C49047}"/>
                </a:ext>
              </a:extLst>
            </p:cNvPr>
            <p:cNvGrpSpPr/>
            <p:nvPr/>
          </p:nvGrpSpPr>
          <p:grpSpPr>
            <a:xfrm>
              <a:off x="6901592" y="5630534"/>
              <a:ext cx="530034" cy="177383"/>
              <a:chOff x="6858000" y="6177697"/>
              <a:chExt cx="530034" cy="177383"/>
            </a:xfrm>
          </p:grpSpPr>
          <p:sp>
            <p:nvSpPr>
              <p:cNvPr id="16" name="Rectangle 15">
                <a:extLst>
                  <a:ext uri="{FF2B5EF4-FFF2-40B4-BE49-F238E27FC236}">
                    <a16:creationId xmlns:a16="http://schemas.microsoft.com/office/drawing/2014/main" id="{24060673-363C-41AE-B291-A521F15FBA28}"/>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DDD7D9A-7148-4C5C-8D2C-9A64BA6F6E0D}"/>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924BBC-0F3C-4AE0-8822-5EF7D65030D4}"/>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5FF54EC-79F4-4C95-ADA3-44373CF721FB}"/>
                </a:ext>
              </a:extLst>
            </p:cNvPr>
            <p:cNvGrpSpPr/>
            <p:nvPr/>
          </p:nvGrpSpPr>
          <p:grpSpPr>
            <a:xfrm>
              <a:off x="7431912" y="5630316"/>
              <a:ext cx="530034" cy="177383"/>
              <a:chOff x="6858000" y="6177697"/>
              <a:chExt cx="530034" cy="177383"/>
            </a:xfrm>
          </p:grpSpPr>
          <p:sp>
            <p:nvSpPr>
              <p:cNvPr id="13" name="Rectangle 12">
                <a:extLst>
                  <a:ext uri="{FF2B5EF4-FFF2-40B4-BE49-F238E27FC236}">
                    <a16:creationId xmlns:a16="http://schemas.microsoft.com/office/drawing/2014/main" id="{759B6B5E-35B9-4603-906B-3D27D3AEACF1}"/>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58C245-07FE-4143-90CC-A8E8DA1D67BD}"/>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E15471-BF40-4B90-A58F-A73EDDA2577C}"/>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6B1A7C8C-CD19-42E2-B51E-CB4867C8CBB8}"/>
              </a:ext>
            </a:extLst>
          </p:cNvPr>
          <p:cNvGrpSpPr/>
          <p:nvPr/>
        </p:nvGrpSpPr>
        <p:grpSpPr>
          <a:xfrm>
            <a:off x="5308934" y="5194665"/>
            <a:ext cx="1060354" cy="177601"/>
            <a:chOff x="6901592" y="5630316"/>
            <a:chExt cx="1060354" cy="177601"/>
          </a:xfrm>
        </p:grpSpPr>
        <p:grpSp>
          <p:nvGrpSpPr>
            <p:cNvPr id="20" name="Group 19">
              <a:extLst>
                <a:ext uri="{FF2B5EF4-FFF2-40B4-BE49-F238E27FC236}">
                  <a16:creationId xmlns:a16="http://schemas.microsoft.com/office/drawing/2014/main" id="{ED285A21-2E41-4C07-8E8F-9D9A843E1B55}"/>
                </a:ext>
              </a:extLst>
            </p:cNvPr>
            <p:cNvGrpSpPr/>
            <p:nvPr/>
          </p:nvGrpSpPr>
          <p:grpSpPr>
            <a:xfrm>
              <a:off x="6901592" y="5630534"/>
              <a:ext cx="530034" cy="177383"/>
              <a:chOff x="6858000" y="6177697"/>
              <a:chExt cx="530034" cy="177383"/>
            </a:xfrm>
          </p:grpSpPr>
          <p:sp>
            <p:nvSpPr>
              <p:cNvPr id="25" name="Rectangle 24">
                <a:extLst>
                  <a:ext uri="{FF2B5EF4-FFF2-40B4-BE49-F238E27FC236}">
                    <a16:creationId xmlns:a16="http://schemas.microsoft.com/office/drawing/2014/main" id="{1200539C-D613-4870-844E-58F9FFD57F02}"/>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B29F32-9914-4C00-BF8D-8BC735703BF0}"/>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D34E91-F1E9-44E5-945A-ADEA807C7AF9}"/>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275D142-DF46-4C68-9AC3-6C686CE12F5C}"/>
                </a:ext>
              </a:extLst>
            </p:cNvPr>
            <p:cNvGrpSpPr/>
            <p:nvPr/>
          </p:nvGrpSpPr>
          <p:grpSpPr>
            <a:xfrm>
              <a:off x="7431912" y="5630316"/>
              <a:ext cx="530034" cy="177383"/>
              <a:chOff x="6858000" y="6177697"/>
              <a:chExt cx="530034" cy="177383"/>
            </a:xfrm>
          </p:grpSpPr>
          <p:sp>
            <p:nvSpPr>
              <p:cNvPr id="22" name="Rectangle 21">
                <a:extLst>
                  <a:ext uri="{FF2B5EF4-FFF2-40B4-BE49-F238E27FC236}">
                    <a16:creationId xmlns:a16="http://schemas.microsoft.com/office/drawing/2014/main" id="{5AE50F31-0486-4183-8102-71053CB7328D}"/>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F505EB-6B1B-4B62-B7BD-78F3EC2AFF93}"/>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38CDFE-AC2D-435A-A0B8-1150E3C9264A}"/>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AE3508D9-AB16-4AAD-AF73-5EC206DF074F}"/>
              </a:ext>
            </a:extLst>
          </p:cNvPr>
          <p:cNvGrpSpPr/>
          <p:nvPr/>
        </p:nvGrpSpPr>
        <p:grpSpPr>
          <a:xfrm>
            <a:off x="5309077" y="4957713"/>
            <a:ext cx="1060354" cy="177601"/>
            <a:chOff x="6901592" y="5630316"/>
            <a:chExt cx="1060354" cy="177601"/>
          </a:xfrm>
        </p:grpSpPr>
        <p:grpSp>
          <p:nvGrpSpPr>
            <p:cNvPr id="29" name="Group 28">
              <a:extLst>
                <a:ext uri="{FF2B5EF4-FFF2-40B4-BE49-F238E27FC236}">
                  <a16:creationId xmlns:a16="http://schemas.microsoft.com/office/drawing/2014/main" id="{6CB0A668-39F3-4839-AA58-744AA70A2013}"/>
                </a:ext>
              </a:extLst>
            </p:cNvPr>
            <p:cNvGrpSpPr/>
            <p:nvPr/>
          </p:nvGrpSpPr>
          <p:grpSpPr>
            <a:xfrm>
              <a:off x="6901592" y="5630534"/>
              <a:ext cx="530034" cy="177383"/>
              <a:chOff x="6858000" y="6177697"/>
              <a:chExt cx="530034" cy="177383"/>
            </a:xfrm>
          </p:grpSpPr>
          <p:sp>
            <p:nvSpPr>
              <p:cNvPr id="34" name="Rectangle 33">
                <a:extLst>
                  <a:ext uri="{FF2B5EF4-FFF2-40B4-BE49-F238E27FC236}">
                    <a16:creationId xmlns:a16="http://schemas.microsoft.com/office/drawing/2014/main" id="{7E4D668A-1501-4CBA-92B1-E79B9A711D76}"/>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8ACBDB1-5450-41B6-8ADB-220E946476E1}"/>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27D4934-7C4F-42DE-B5B4-F3F28079413F}"/>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6AB3E927-303F-4A85-AF33-5C3F11816DC3}"/>
                </a:ext>
              </a:extLst>
            </p:cNvPr>
            <p:cNvGrpSpPr/>
            <p:nvPr/>
          </p:nvGrpSpPr>
          <p:grpSpPr>
            <a:xfrm>
              <a:off x="7431912" y="5630316"/>
              <a:ext cx="530034" cy="177383"/>
              <a:chOff x="6858000" y="6177697"/>
              <a:chExt cx="530034" cy="177383"/>
            </a:xfrm>
          </p:grpSpPr>
          <p:sp>
            <p:nvSpPr>
              <p:cNvPr id="31" name="Rectangle 30">
                <a:extLst>
                  <a:ext uri="{FF2B5EF4-FFF2-40B4-BE49-F238E27FC236}">
                    <a16:creationId xmlns:a16="http://schemas.microsoft.com/office/drawing/2014/main" id="{AF7E6662-0F68-465B-91BC-FCEA21B7467F}"/>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2E08F8B-ABA5-4E31-B8BC-E3EC0CF4AD5B}"/>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B995357-D6BE-406C-B77A-13AFD325DE66}"/>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Rounded Corners 36">
            <a:extLst>
              <a:ext uri="{FF2B5EF4-FFF2-40B4-BE49-F238E27FC236}">
                <a16:creationId xmlns:a16="http://schemas.microsoft.com/office/drawing/2014/main" id="{57D8DA73-B923-4D6E-B395-AF8F41400853}"/>
              </a:ext>
            </a:extLst>
          </p:cNvPr>
          <p:cNvSpPr/>
          <p:nvPr/>
        </p:nvSpPr>
        <p:spPr>
          <a:xfrm>
            <a:off x="540000" y="4711428"/>
            <a:ext cx="2629248" cy="1871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Named Entity Recognition</a:t>
            </a:r>
          </a:p>
        </p:txBody>
      </p:sp>
      <p:cxnSp>
        <p:nvCxnSpPr>
          <p:cNvPr id="38" name="Straight Arrow Connector 37">
            <a:extLst>
              <a:ext uri="{FF2B5EF4-FFF2-40B4-BE49-F238E27FC236}">
                <a16:creationId xmlns:a16="http://schemas.microsoft.com/office/drawing/2014/main" id="{8CE0F803-6CFD-4614-9887-5F83CF73D8CE}"/>
              </a:ext>
            </a:extLst>
          </p:cNvPr>
          <p:cNvCxnSpPr>
            <a:cxnSpLocks/>
          </p:cNvCxnSpPr>
          <p:nvPr/>
        </p:nvCxnSpPr>
        <p:spPr>
          <a:xfrm flipV="1">
            <a:off x="5829188" y="4764781"/>
            <a:ext cx="0" cy="18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1C3F38FC-438C-4740-A40C-B1B0AA0998D5}"/>
              </a:ext>
            </a:extLst>
          </p:cNvPr>
          <p:cNvSpPr txBox="1"/>
          <p:nvPr/>
        </p:nvSpPr>
        <p:spPr>
          <a:xfrm>
            <a:off x="4796968" y="4908589"/>
            <a:ext cx="201402" cy="307777"/>
          </a:xfrm>
          <a:prstGeom prst="rect">
            <a:avLst/>
          </a:prstGeom>
          <a:noFill/>
        </p:spPr>
        <p:txBody>
          <a:bodyPr wrap="square" rtlCol="0">
            <a:spAutoFit/>
          </a:bodyPr>
          <a:lstStyle/>
          <a:p>
            <a:r>
              <a:rPr lang="en-US" sz="1400" dirty="0"/>
              <a:t>Q</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23F460B-C07C-496E-93CC-A4CCBCE11A1D}"/>
                  </a:ext>
                </a:extLst>
              </p:cNvPr>
              <p:cNvSpPr txBox="1"/>
              <p:nvPr/>
            </p:nvSpPr>
            <p:spPr>
              <a:xfrm>
                <a:off x="6359508" y="5148670"/>
                <a:ext cx="20140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panose="02040503050406030204" pitchFamily="18" charset="0"/>
                            </a:rPr>
                            <m:t>D</m:t>
                          </m:r>
                        </m:e>
                        <m:sub>
                          <m:r>
                            <a:rPr lang="en-US" sz="1400" b="0" i="0" smtClean="0">
                              <a:latin typeface="Cambria Math" panose="02040503050406030204" pitchFamily="18" charset="0"/>
                            </a:rPr>
                            <m:t>2</m:t>
                          </m:r>
                        </m:sub>
                      </m:sSub>
                    </m:oMath>
                  </m:oMathPara>
                </a14:m>
                <a:endParaRPr lang="en-US" dirty="0"/>
              </a:p>
            </p:txBody>
          </p:sp>
        </mc:Choice>
        <mc:Fallback xmlns="">
          <p:sp>
            <p:nvSpPr>
              <p:cNvPr id="40" name="TextBox 39">
                <a:extLst>
                  <a:ext uri="{FF2B5EF4-FFF2-40B4-BE49-F238E27FC236}">
                    <a16:creationId xmlns:a16="http://schemas.microsoft.com/office/drawing/2014/main" id="{423F460B-C07C-496E-93CC-A4CCBCE11A1D}"/>
                  </a:ext>
                </a:extLst>
              </p:cNvPr>
              <p:cNvSpPr txBox="1">
                <a:spLocks noRot="1" noChangeAspect="1" noMove="1" noResize="1" noEditPoints="1" noAdjustHandles="1" noChangeArrowheads="1" noChangeShapeType="1" noTextEdit="1"/>
              </p:cNvSpPr>
              <p:nvPr/>
            </p:nvSpPr>
            <p:spPr>
              <a:xfrm>
                <a:off x="6359508" y="5148670"/>
                <a:ext cx="201402" cy="307777"/>
              </a:xfrm>
              <a:prstGeom prst="rect">
                <a:avLst/>
              </a:prstGeom>
              <a:blipFill>
                <a:blip r:embed="rId5"/>
                <a:stretch>
                  <a:fillRect r="-6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1D81995-70AF-4A65-AFAA-0DCDD42C8D6F}"/>
                  </a:ext>
                </a:extLst>
              </p:cNvPr>
              <p:cNvSpPr txBox="1"/>
              <p:nvPr/>
            </p:nvSpPr>
            <p:spPr>
              <a:xfrm>
                <a:off x="6371388" y="4901509"/>
                <a:ext cx="20140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panose="02040503050406030204" pitchFamily="18" charset="0"/>
                            </a:rPr>
                            <m:t>D</m:t>
                          </m:r>
                        </m:e>
                        <m:sub>
                          <m:r>
                            <a:rPr lang="en-US" sz="1400" b="0" i="1" smtClean="0">
                              <a:latin typeface="Cambria Math" panose="02040503050406030204" pitchFamily="18" charset="0"/>
                            </a:rPr>
                            <m:t>1</m:t>
                          </m:r>
                        </m:sub>
                      </m:sSub>
                    </m:oMath>
                  </m:oMathPara>
                </a14:m>
                <a:endParaRPr lang="en-US" dirty="0"/>
              </a:p>
            </p:txBody>
          </p:sp>
        </mc:Choice>
        <mc:Fallback xmlns="">
          <p:sp>
            <p:nvSpPr>
              <p:cNvPr id="41" name="TextBox 40">
                <a:extLst>
                  <a:ext uri="{FF2B5EF4-FFF2-40B4-BE49-F238E27FC236}">
                    <a16:creationId xmlns:a16="http://schemas.microsoft.com/office/drawing/2014/main" id="{B1D81995-70AF-4A65-AFAA-0DCDD42C8D6F}"/>
                  </a:ext>
                </a:extLst>
              </p:cNvPr>
              <p:cNvSpPr txBox="1">
                <a:spLocks noRot="1" noChangeAspect="1" noMove="1" noResize="1" noEditPoints="1" noAdjustHandles="1" noChangeArrowheads="1" noChangeShapeType="1" noTextEdit="1"/>
              </p:cNvSpPr>
              <p:nvPr/>
            </p:nvSpPr>
            <p:spPr>
              <a:xfrm>
                <a:off x="6371388" y="4901509"/>
                <a:ext cx="201402" cy="307777"/>
              </a:xfrm>
              <a:prstGeom prst="rect">
                <a:avLst/>
              </a:prstGeom>
              <a:blipFill>
                <a:blip r:embed="rId6"/>
                <a:stretch>
                  <a:fillRect r="-57576"/>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813E8AF8-30A7-4603-9BC1-BA8B404A2885}"/>
              </a:ext>
            </a:extLst>
          </p:cNvPr>
          <p:cNvGrpSpPr/>
          <p:nvPr/>
        </p:nvGrpSpPr>
        <p:grpSpPr>
          <a:xfrm>
            <a:off x="3602252" y="3672358"/>
            <a:ext cx="3009896" cy="1119352"/>
            <a:chOff x="6183633" y="4193735"/>
            <a:chExt cx="3223252" cy="1246941"/>
          </a:xfrm>
        </p:grpSpPr>
        <p:sp>
          <p:nvSpPr>
            <p:cNvPr id="43" name="Rectangle: Rounded Corners 42">
              <a:extLst>
                <a:ext uri="{FF2B5EF4-FFF2-40B4-BE49-F238E27FC236}">
                  <a16:creationId xmlns:a16="http://schemas.microsoft.com/office/drawing/2014/main" id="{5845E133-8273-4899-8022-FAB5DC3BAB66}"/>
                </a:ext>
              </a:extLst>
            </p:cNvPr>
            <p:cNvSpPr/>
            <p:nvPr/>
          </p:nvSpPr>
          <p:spPr>
            <a:xfrm>
              <a:off x="6183633" y="4193735"/>
              <a:ext cx="3223252" cy="1184737"/>
            </a:xfrm>
            <a:prstGeom prst="roundRect">
              <a:avLst>
                <a:gd name="adj" fmla="val 16667"/>
              </a:avLst>
            </a:prstGeom>
            <a:solidFill>
              <a:srgbClr val="4472C4">
                <a:alpha val="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F583671-0586-4B6D-957C-A8C0B09F20F1}"/>
                </a:ext>
              </a:extLst>
            </p:cNvPr>
            <p:cNvGrpSpPr/>
            <p:nvPr/>
          </p:nvGrpSpPr>
          <p:grpSpPr>
            <a:xfrm>
              <a:off x="6673334" y="4404560"/>
              <a:ext cx="249384" cy="722011"/>
              <a:chOff x="1676074" y="1908808"/>
              <a:chExt cx="234331" cy="822962"/>
            </a:xfrm>
          </p:grpSpPr>
          <p:grpSp>
            <p:nvGrpSpPr>
              <p:cNvPr id="58" name="Group 57">
                <a:extLst>
                  <a:ext uri="{FF2B5EF4-FFF2-40B4-BE49-F238E27FC236}">
                    <a16:creationId xmlns:a16="http://schemas.microsoft.com/office/drawing/2014/main" id="{560D49D8-19CA-4387-AF83-61FCB9EF9219}"/>
                  </a:ext>
                </a:extLst>
              </p:cNvPr>
              <p:cNvGrpSpPr/>
              <p:nvPr/>
            </p:nvGrpSpPr>
            <p:grpSpPr>
              <a:xfrm>
                <a:off x="1676075" y="1908808"/>
                <a:ext cx="234330" cy="548642"/>
                <a:chOff x="1676075" y="1908808"/>
                <a:chExt cx="234330" cy="548642"/>
              </a:xfrm>
            </p:grpSpPr>
            <p:sp>
              <p:nvSpPr>
                <p:cNvPr id="60" name="Rectangle 59">
                  <a:extLst>
                    <a:ext uri="{FF2B5EF4-FFF2-40B4-BE49-F238E27FC236}">
                      <a16:creationId xmlns:a16="http://schemas.microsoft.com/office/drawing/2014/main" id="{E877130B-6186-482B-8F40-FFAFBBAF47FD}"/>
                    </a:ext>
                  </a:extLst>
                </p:cNvPr>
                <p:cNvSpPr/>
                <p:nvPr/>
              </p:nvSpPr>
              <p:spPr>
                <a:xfrm>
                  <a:off x="1676090" y="1908808"/>
                  <a:ext cx="234315"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629A506E-BEA3-47D6-A004-F19EF7B5FC79}"/>
                    </a:ext>
                  </a:extLst>
                </p:cNvPr>
                <p:cNvSpPr/>
                <p:nvPr/>
              </p:nvSpPr>
              <p:spPr>
                <a:xfrm>
                  <a:off x="1676075" y="2183130"/>
                  <a:ext cx="234315" cy="27432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FD6F59AA-0E31-4AE0-882C-031986E2BE26}"/>
                  </a:ext>
                </a:extLst>
              </p:cNvPr>
              <p:cNvSpPr/>
              <p:nvPr/>
            </p:nvSpPr>
            <p:spPr>
              <a:xfrm>
                <a:off x="1676074" y="2457450"/>
                <a:ext cx="234315" cy="2743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9215724-8D7D-40B4-A22A-5E0C77343394}"/>
                    </a:ext>
                  </a:extLst>
                </p:cNvPr>
                <p:cNvSpPr txBox="1"/>
                <p:nvPr/>
              </p:nvSpPr>
              <p:spPr>
                <a:xfrm>
                  <a:off x="6645352" y="5080818"/>
                  <a:ext cx="201402" cy="3598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𝑄</m:t>
                            </m:r>
                          </m:sub>
                        </m:sSub>
                      </m:oMath>
                    </m:oMathPara>
                  </a14:m>
                  <a:endParaRPr lang="en-US" sz="1400" dirty="0"/>
                </a:p>
              </p:txBody>
            </p:sp>
          </mc:Choice>
          <mc:Fallback xmlns="">
            <p:sp>
              <p:nvSpPr>
                <p:cNvPr id="45" name="TextBox 44">
                  <a:extLst>
                    <a:ext uri="{FF2B5EF4-FFF2-40B4-BE49-F238E27FC236}">
                      <a16:creationId xmlns:a16="http://schemas.microsoft.com/office/drawing/2014/main" id="{C9215724-8D7D-40B4-A22A-5E0C77343394}"/>
                    </a:ext>
                  </a:extLst>
                </p:cNvPr>
                <p:cNvSpPr txBox="1">
                  <a:spLocks noRot="1" noChangeAspect="1" noMove="1" noResize="1" noEditPoints="1" noAdjustHandles="1" noChangeArrowheads="1" noChangeShapeType="1" noTextEdit="1"/>
                </p:cNvSpPr>
                <p:nvPr/>
              </p:nvSpPr>
              <p:spPr>
                <a:xfrm>
                  <a:off x="6645352" y="5080818"/>
                  <a:ext cx="201402" cy="359858"/>
                </a:xfrm>
                <a:prstGeom prst="rect">
                  <a:avLst/>
                </a:prstGeom>
                <a:blipFill>
                  <a:blip r:embed="rId7"/>
                  <a:stretch>
                    <a:fillRect r="-77419"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ECC1CBA-2ABE-4579-9977-C1AA0A53D240}"/>
                    </a:ext>
                  </a:extLst>
                </p:cNvPr>
                <p:cNvSpPr txBox="1"/>
                <p:nvPr/>
              </p:nvSpPr>
              <p:spPr>
                <a:xfrm>
                  <a:off x="8113321" y="5042846"/>
                  <a:ext cx="201402" cy="3447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00" i="1" smtClean="0">
                                <a:latin typeface="Cambria Math" panose="02040503050406030204" pitchFamily="18" charset="0"/>
                              </a:rPr>
                            </m:ctrlPr>
                          </m:sSubPr>
                          <m:e>
                            <m:r>
                              <a:rPr lang="en-US" sz="1300" b="0" i="1" smtClean="0">
                                <a:latin typeface="Cambria Math" panose="02040503050406030204" pitchFamily="18" charset="0"/>
                              </a:rPr>
                              <m:t>𝐸</m:t>
                            </m:r>
                          </m:e>
                          <m:sub>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𝐷</m:t>
                                </m:r>
                              </m:e>
                              <m:sub>
                                <m:r>
                                  <a:rPr lang="en-US" sz="1300" b="0" i="1" smtClean="0">
                                    <a:latin typeface="Cambria Math" panose="02040503050406030204" pitchFamily="18" charset="0"/>
                                  </a:rPr>
                                  <m:t>1</m:t>
                                </m:r>
                              </m:sub>
                            </m:sSub>
                          </m:sub>
                        </m:sSub>
                      </m:oMath>
                    </m:oMathPara>
                  </a14:m>
                  <a:endParaRPr lang="en-US" sz="1300" i="1" dirty="0"/>
                </a:p>
              </p:txBody>
            </p:sp>
          </mc:Choice>
          <mc:Fallback xmlns="">
            <p:sp>
              <p:nvSpPr>
                <p:cNvPr id="46" name="TextBox 45">
                  <a:extLst>
                    <a:ext uri="{FF2B5EF4-FFF2-40B4-BE49-F238E27FC236}">
                      <a16:creationId xmlns:a16="http://schemas.microsoft.com/office/drawing/2014/main" id="{0ECC1CBA-2ABE-4579-9977-C1AA0A53D240}"/>
                    </a:ext>
                  </a:extLst>
                </p:cNvPr>
                <p:cNvSpPr txBox="1">
                  <a:spLocks noRot="1" noChangeAspect="1" noMove="1" noResize="1" noEditPoints="1" noAdjustHandles="1" noChangeArrowheads="1" noChangeShapeType="1" noTextEdit="1"/>
                </p:cNvSpPr>
                <p:nvPr/>
              </p:nvSpPr>
              <p:spPr>
                <a:xfrm>
                  <a:off x="8113321" y="5042846"/>
                  <a:ext cx="201402" cy="344787"/>
                </a:xfrm>
                <a:prstGeom prst="rect">
                  <a:avLst/>
                </a:prstGeom>
                <a:blipFill>
                  <a:blip r:embed="rId8"/>
                  <a:stretch>
                    <a:fillRect r="-90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F488616-7150-45C7-85AC-7C31EABA28C6}"/>
                    </a:ext>
                  </a:extLst>
                </p:cNvPr>
                <p:cNvSpPr txBox="1"/>
                <p:nvPr/>
              </p:nvSpPr>
              <p:spPr>
                <a:xfrm>
                  <a:off x="8464940" y="5053712"/>
                  <a:ext cx="201402" cy="3462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00" i="1" smtClean="0">
                                <a:latin typeface="Cambria Math" panose="02040503050406030204" pitchFamily="18" charset="0"/>
                              </a:rPr>
                            </m:ctrlPr>
                          </m:sSubPr>
                          <m:e>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𝐸</m:t>
                                </m:r>
                              </m:e>
                              <m:sub>
                                <m:r>
                                  <a:rPr lang="en-US" sz="1300" b="0" i="1" smtClean="0">
                                    <a:latin typeface="Cambria Math" panose="02040503050406030204" pitchFamily="18" charset="0"/>
                                  </a:rPr>
                                  <m:t>𝐷</m:t>
                                </m:r>
                              </m:sub>
                            </m:sSub>
                          </m:e>
                          <m:sub>
                            <m:r>
                              <a:rPr lang="en-US" sz="1300" b="0" i="1" smtClean="0">
                                <a:latin typeface="Cambria Math" panose="02040503050406030204" pitchFamily="18" charset="0"/>
                              </a:rPr>
                              <m:t>2</m:t>
                            </m:r>
                          </m:sub>
                        </m:sSub>
                      </m:oMath>
                    </m:oMathPara>
                  </a14:m>
                  <a:endParaRPr lang="en-US" sz="1300" dirty="0"/>
                </a:p>
              </p:txBody>
            </p:sp>
          </mc:Choice>
          <mc:Fallback xmlns="">
            <p:sp>
              <p:nvSpPr>
                <p:cNvPr id="47" name="TextBox 46">
                  <a:extLst>
                    <a:ext uri="{FF2B5EF4-FFF2-40B4-BE49-F238E27FC236}">
                      <a16:creationId xmlns:a16="http://schemas.microsoft.com/office/drawing/2014/main" id="{DF488616-7150-45C7-85AC-7C31EABA28C6}"/>
                    </a:ext>
                  </a:extLst>
                </p:cNvPr>
                <p:cNvSpPr txBox="1">
                  <a:spLocks noRot="1" noChangeAspect="1" noMove="1" noResize="1" noEditPoints="1" noAdjustHandles="1" noChangeArrowheads="1" noChangeShapeType="1" noTextEdit="1"/>
                </p:cNvSpPr>
                <p:nvPr/>
              </p:nvSpPr>
              <p:spPr>
                <a:xfrm>
                  <a:off x="8464940" y="5053712"/>
                  <a:ext cx="201402" cy="346216"/>
                </a:xfrm>
                <a:prstGeom prst="rect">
                  <a:avLst/>
                </a:prstGeom>
                <a:blipFill>
                  <a:blip r:embed="rId9"/>
                  <a:stretch>
                    <a:fillRect r="-116667"/>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2E74776D-DF07-459F-8283-FA79D0657A24}"/>
                </a:ext>
              </a:extLst>
            </p:cNvPr>
            <p:cNvGrpSpPr/>
            <p:nvPr/>
          </p:nvGrpSpPr>
          <p:grpSpPr>
            <a:xfrm>
              <a:off x="8215572" y="4395068"/>
              <a:ext cx="249370" cy="722009"/>
              <a:chOff x="1687988" y="1908810"/>
              <a:chExt cx="234317" cy="822960"/>
            </a:xfrm>
          </p:grpSpPr>
          <p:grpSp>
            <p:nvGrpSpPr>
              <p:cNvPr id="54" name="Group 53">
                <a:extLst>
                  <a:ext uri="{FF2B5EF4-FFF2-40B4-BE49-F238E27FC236}">
                    <a16:creationId xmlns:a16="http://schemas.microsoft.com/office/drawing/2014/main" id="{0702638E-C4FC-4B1B-BF36-A399CA622A38}"/>
                  </a:ext>
                </a:extLst>
              </p:cNvPr>
              <p:cNvGrpSpPr/>
              <p:nvPr/>
            </p:nvGrpSpPr>
            <p:grpSpPr>
              <a:xfrm>
                <a:off x="1687988" y="1908810"/>
                <a:ext cx="234317" cy="548640"/>
                <a:chOff x="1687988" y="1908810"/>
                <a:chExt cx="234317" cy="548640"/>
              </a:xfrm>
            </p:grpSpPr>
            <p:sp>
              <p:nvSpPr>
                <p:cNvPr id="56" name="Rectangle 55">
                  <a:extLst>
                    <a:ext uri="{FF2B5EF4-FFF2-40B4-BE49-F238E27FC236}">
                      <a16:creationId xmlns:a16="http://schemas.microsoft.com/office/drawing/2014/main" id="{9260EC28-C2CB-4966-860F-52DB43A94823}"/>
                    </a:ext>
                  </a:extLst>
                </p:cNvPr>
                <p:cNvSpPr/>
                <p:nvPr/>
              </p:nvSpPr>
              <p:spPr>
                <a:xfrm>
                  <a:off x="1687990" y="1908810"/>
                  <a:ext cx="234315"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4B377B6-1BB6-4C52-ADDE-6B0A273471E3}"/>
                    </a:ext>
                  </a:extLst>
                </p:cNvPr>
                <p:cNvSpPr/>
                <p:nvPr/>
              </p:nvSpPr>
              <p:spPr>
                <a:xfrm>
                  <a:off x="1687988" y="2183130"/>
                  <a:ext cx="234315" cy="27432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65A94104-6A4D-4580-8CC0-71762D9CC221}"/>
                  </a:ext>
                </a:extLst>
              </p:cNvPr>
              <p:cNvSpPr/>
              <p:nvPr/>
            </p:nvSpPr>
            <p:spPr>
              <a:xfrm>
                <a:off x="1687989" y="2457450"/>
                <a:ext cx="234315" cy="2743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864BF86E-2A2D-4B96-B899-3188E9446812}"/>
                </a:ext>
              </a:extLst>
            </p:cNvPr>
            <p:cNvGrpSpPr/>
            <p:nvPr/>
          </p:nvGrpSpPr>
          <p:grpSpPr>
            <a:xfrm>
              <a:off x="8541675" y="4390583"/>
              <a:ext cx="249370" cy="722009"/>
              <a:chOff x="1687988" y="1908810"/>
              <a:chExt cx="234317" cy="822960"/>
            </a:xfrm>
          </p:grpSpPr>
          <p:grpSp>
            <p:nvGrpSpPr>
              <p:cNvPr id="50" name="Group 49">
                <a:extLst>
                  <a:ext uri="{FF2B5EF4-FFF2-40B4-BE49-F238E27FC236}">
                    <a16:creationId xmlns:a16="http://schemas.microsoft.com/office/drawing/2014/main" id="{29F19301-3CA1-43F6-845D-F653568D6C19}"/>
                  </a:ext>
                </a:extLst>
              </p:cNvPr>
              <p:cNvGrpSpPr/>
              <p:nvPr/>
            </p:nvGrpSpPr>
            <p:grpSpPr>
              <a:xfrm>
                <a:off x="1687988" y="1908810"/>
                <a:ext cx="234317" cy="548640"/>
                <a:chOff x="1687988" y="1908810"/>
                <a:chExt cx="234317" cy="548640"/>
              </a:xfrm>
            </p:grpSpPr>
            <p:sp>
              <p:nvSpPr>
                <p:cNvPr id="52" name="Rectangle 51">
                  <a:extLst>
                    <a:ext uri="{FF2B5EF4-FFF2-40B4-BE49-F238E27FC236}">
                      <a16:creationId xmlns:a16="http://schemas.microsoft.com/office/drawing/2014/main" id="{AEB19620-6013-42B5-A406-17A0B6A967C5}"/>
                    </a:ext>
                  </a:extLst>
                </p:cNvPr>
                <p:cNvSpPr/>
                <p:nvPr/>
              </p:nvSpPr>
              <p:spPr>
                <a:xfrm>
                  <a:off x="1687990" y="1908810"/>
                  <a:ext cx="234315"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E03B5A7-42F6-4568-A5AC-07FE2F9FE42A}"/>
                    </a:ext>
                  </a:extLst>
                </p:cNvPr>
                <p:cNvSpPr/>
                <p:nvPr/>
              </p:nvSpPr>
              <p:spPr>
                <a:xfrm>
                  <a:off x="1687988" y="2183130"/>
                  <a:ext cx="234315" cy="27432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E50D4364-959D-4218-8CB7-4EC9D6A14FB3}"/>
                  </a:ext>
                </a:extLst>
              </p:cNvPr>
              <p:cNvSpPr/>
              <p:nvPr/>
            </p:nvSpPr>
            <p:spPr>
              <a:xfrm>
                <a:off x="1687989" y="2457450"/>
                <a:ext cx="234315" cy="2743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id="{24D77488-BD9F-404A-8B5F-BE880C8B4393}"/>
              </a:ext>
            </a:extLst>
          </p:cNvPr>
          <p:cNvGrpSpPr/>
          <p:nvPr/>
        </p:nvGrpSpPr>
        <p:grpSpPr>
          <a:xfrm>
            <a:off x="513610" y="3675379"/>
            <a:ext cx="2722952" cy="793828"/>
            <a:chOff x="6096001" y="1314660"/>
            <a:chExt cx="3394810" cy="1367211"/>
          </a:xfrm>
        </p:grpSpPr>
        <p:sp>
          <p:nvSpPr>
            <p:cNvPr id="63" name="Rectangle: Rounded Corners 62">
              <a:extLst>
                <a:ext uri="{FF2B5EF4-FFF2-40B4-BE49-F238E27FC236}">
                  <a16:creationId xmlns:a16="http://schemas.microsoft.com/office/drawing/2014/main" id="{9A36E06A-7271-469F-8A1E-F6D4D110A37D}"/>
                </a:ext>
              </a:extLst>
            </p:cNvPr>
            <p:cNvSpPr/>
            <p:nvPr/>
          </p:nvSpPr>
          <p:spPr>
            <a:xfrm>
              <a:off x="6096001" y="1349769"/>
              <a:ext cx="3310884" cy="13321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096B375-D738-4707-8425-5245275405DC}"/>
                </a:ext>
              </a:extLst>
            </p:cNvPr>
            <p:cNvSpPr/>
            <p:nvPr/>
          </p:nvSpPr>
          <p:spPr>
            <a:xfrm>
              <a:off x="6402118" y="1752615"/>
              <a:ext cx="246332" cy="8064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9423BC1-9CD7-4562-A95A-224058150E1F}"/>
                </a:ext>
              </a:extLst>
            </p:cNvPr>
            <p:cNvSpPr/>
            <p:nvPr/>
          </p:nvSpPr>
          <p:spPr>
            <a:xfrm>
              <a:off x="6490457" y="1816312"/>
              <a:ext cx="246332" cy="8064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87F2EF4-7080-4AB3-BF5D-9847819E2842}"/>
                </a:ext>
              </a:extLst>
            </p:cNvPr>
            <p:cNvSpPr/>
            <p:nvPr/>
          </p:nvSpPr>
          <p:spPr>
            <a:xfrm>
              <a:off x="6590570" y="1891579"/>
              <a:ext cx="250036" cy="73300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03D2391-AE29-4A1C-BC68-BFDC2835978A}"/>
                </a:ext>
              </a:extLst>
            </p:cNvPr>
            <p:cNvSpPr/>
            <p:nvPr/>
          </p:nvSpPr>
          <p:spPr>
            <a:xfrm>
              <a:off x="7250967" y="1757860"/>
              <a:ext cx="246332" cy="8064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8C5BD7D-E3C2-4CB4-917F-3311738FE4BF}"/>
                </a:ext>
              </a:extLst>
            </p:cNvPr>
            <p:cNvSpPr/>
            <p:nvPr/>
          </p:nvSpPr>
          <p:spPr>
            <a:xfrm>
              <a:off x="7316253" y="1820021"/>
              <a:ext cx="246332" cy="8064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EE94ADC-6EC8-429F-9753-68D3B3399C54}"/>
                </a:ext>
              </a:extLst>
            </p:cNvPr>
            <p:cNvSpPr/>
            <p:nvPr/>
          </p:nvSpPr>
          <p:spPr>
            <a:xfrm>
              <a:off x="7401014" y="1899727"/>
              <a:ext cx="265388" cy="73020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684C20-AD7B-43F9-B9DD-F23B9D0743C6}"/>
                </a:ext>
              </a:extLst>
            </p:cNvPr>
            <p:cNvSpPr/>
            <p:nvPr/>
          </p:nvSpPr>
          <p:spPr>
            <a:xfrm>
              <a:off x="7952512" y="1778156"/>
              <a:ext cx="246332" cy="806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AE45A52-6158-47D8-A084-13447F7298C2}"/>
                </a:ext>
              </a:extLst>
            </p:cNvPr>
            <p:cNvSpPr/>
            <p:nvPr/>
          </p:nvSpPr>
          <p:spPr>
            <a:xfrm>
              <a:off x="8039626" y="1833425"/>
              <a:ext cx="246332" cy="806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4736223-AD06-40E2-8C39-BA0D7E790C4F}"/>
                </a:ext>
              </a:extLst>
            </p:cNvPr>
            <p:cNvSpPr/>
            <p:nvPr/>
          </p:nvSpPr>
          <p:spPr>
            <a:xfrm>
              <a:off x="8129560" y="1952858"/>
              <a:ext cx="264044" cy="68803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6574092-4EF7-4780-8448-075BD27E1DE6}"/>
                </a:ext>
              </a:extLst>
            </p:cNvPr>
            <p:cNvSpPr/>
            <p:nvPr/>
          </p:nvSpPr>
          <p:spPr>
            <a:xfrm>
              <a:off x="8593783" y="1778156"/>
              <a:ext cx="246332" cy="80644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722200-0B68-4A45-BA82-3C018649CDC7}"/>
                </a:ext>
              </a:extLst>
            </p:cNvPr>
            <p:cNvSpPr/>
            <p:nvPr/>
          </p:nvSpPr>
          <p:spPr>
            <a:xfrm>
              <a:off x="8679682" y="1831394"/>
              <a:ext cx="246332" cy="80644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815B7E1-51BC-462D-A241-8662D2D1F3AF}"/>
                </a:ext>
              </a:extLst>
            </p:cNvPr>
            <p:cNvSpPr/>
            <p:nvPr/>
          </p:nvSpPr>
          <p:spPr>
            <a:xfrm>
              <a:off x="8787328" y="1910224"/>
              <a:ext cx="270678" cy="731281"/>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FB4D9640-B686-4A9C-8359-9A754728F62B}"/>
                </a:ext>
              </a:extLst>
            </p:cNvPr>
            <p:cNvSpPr txBox="1"/>
            <p:nvPr/>
          </p:nvSpPr>
          <p:spPr>
            <a:xfrm>
              <a:off x="6128902" y="1314660"/>
              <a:ext cx="3361909" cy="477076"/>
            </a:xfrm>
            <a:prstGeom prst="rect">
              <a:avLst/>
            </a:prstGeom>
            <a:noFill/>
          </p:spPr>
          <p:txBody>
            <a:bodyPr wrap="square" rtlCol="0">
              <a:spAutoFit/>
            </a:bodyPr>
            <a:lstStyle/>
            <a:p>
              <a:r>
                <a:rPr lang="en-US" sz="1200" dirty="0"/>
                <a:t>1D Convolutions: Sequence Embeddings</a:t>
              </a:r>
            </a:p>
          </p:txBody>
        </p:sp>
      </p:grpSp>
      <p:sp>
        <p:nvSpPr>
          <p:cNvPr id="77" name="Rectangle: Rounded Corners 76">
            <a:extLst>
              <a:ext uri="{FF2B5EF4-FFF2-40B4-BE49-F238E27FC236}">
                <a16:creationId xmlns:a16="http://schemas.microsoft.com/office/drawing/2014/main" id="{BF8590C2-FE8A-4A5F-9524-D2096811CF79}"/>
              </a:ext>
            </a:extLst>
          </p:cNvPr>
          <p:cNvSpPr/>
          <p:nvPr/>
        </p:nvSpPr>
        <p:spPr>
          <a:xfrm>
            <a:off x="540001" y="4504094"/>
            <a:ext cx="2629245" cy="1837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Word Embeddings</a:t>
            </a:r>
          </a:p>
        </p:txBody>
      </p:sp>
      <p:sp>
        <p:nvSpPr>
          <p:cNvPr id="78" name="TextBox 77">
            <a:extLst>
              <a:ext uri="{FF2B5EF4-FFF2-40B4-BE49-F238E27FC236}">
                <a16:creationId xmlns:a16="http://schemas.microsoft.com/office/drawing/2014/main" id="{19119BAB-47D1-44F9-A14D-48542EDD1CB9}"/>
              </a:ext>
            </a:extLst>
          </p:cNvPr>
          <p:cNvSpPr txBox="1"/>
          <p:nvPr/>
        </p:nvSpPr>
        <p:spPr>
          <a:xfrm>
            <a:off x="4236094" y="3603631"/>
            <a:ext cx="1697501" cy="307777"/>
          </a:xfrm>
          <a:prstGeom prst="rect">
            <a:avLst/>
          </a:prstGeom>
          <a:noFill/>
        </p:spPr>
        <p:txBody>
          <a:bodyPr wrap="square" rtlCol="0">
            <a:spAutoFit/>
          </a:bodyPr>
          <a:lstStyle/>
          <a:p>
            <a:r>
              <a:rPr lang="en-US" sz="1400" dirty="0"/>
              <a:t>Embedding Layer</a:t>
            </a:r>
          </a:p>
        </p:txBody>
      </p:sp>
      <p:cxnSp>
        <p:nvCxnSpPr>
          <p:cNvPr id="79" name="Straight Arrow Connector 78">
            <a:extLst>
              <a:ext uri="{FF2B5EF4-FFF2-40B4-BE49-F238E27FC236}">
                <a16:creationId xmlns:a16="http://schemas.microsoft.com/office/drawing/2014/main" id="{F67C7A75-8088-445E-9F55-506E6D470C6B}"/>
              </a:ext>
            </a:extLst>
          </p:cNvPr>
          <p:cNvCxnSpPr>
            <a:cxnSpLocks/>
          </p:cNvCxnSpPr>
          <p:nvPr/>
        </p:nvCxnSpPr>
        <p:spPr>
          <a:xfrm flipV="1">
            <a:off x="4146705" y="3458520"/>
            <a:ext cx="0" cy="2138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D2BA273E-FF13-470E-850C-95E60AA95019}"/>
              </a:ext>
            </a:extLst>
          </p:cNvPr>
          <p:cNvCxnSpPr>
            <a:cxnSpLocks/>
          </p:cNvCxnSpPr>
          <p:nvPr/>
        </p:nvCxnSpPr>
        <p:spPr>
          <a:xfrm flipV="1">
            <a:off x="5890143" y="3458520"/>
            <a:ext cx="0" cy="205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Rectangle: Rounded Corners 80">
            <a:extLst>
              <a:ext uri="{FF2B5EF4-FFF2-40B4-BE49-F238E27FC236}">
                <a16:creationId xmlns:a16="http://schemas.microsoft.com/office/drawing/2014/main" id="{813C7587-7E3D-4066-98B7-E9778EBC5266}"/>
              </a:ext>
            </a:extLst>
          </p:cNvPr>
          <p:cNvSpPr/>
          <p:nvPr/>
        </p:nvSpPr>
        <p:spPr>
          <a:xfrm>
            <a:off x="455835" y="3664332"/>
            <a:ext cx="2801497" cy="1287557"/>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7A9563D2-A56F-4582-A73A-581C02FF874B}"/>
              </a:ext>
            </a:extLst>
          </p:cNvPr>
          <p:cNvCxnSpPr>
            <a:cxnSpLocks/>
          </p:cNvCxnSpPr>
          <p:nvPr/>
        </p:nvCxnSpPr>
        <p:spPr>
          <a:xfrm>
            <a:off x="3315350" y="4230182"/>
            <a:ext cx="293096" cy="38485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2597C182-D570-49BF-B172-1FFAB5CD05B4}"/>
              </a:ext>
            </a:extLst>
          </p:cNvPr>
          <p:cNvSpPr/>
          <p:nvPr/>
        </p:nvSpPr>
        <p:spPr>
          <a:xfrm>
            <a:off x="6091113" y="3852612"/>
            <a:ext cx="249368" cy="216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E42097A-B0E2-48E5-AEC2-4865E051BF46}"/>
              </a:ext>
            </a:extLst>
          </p:cNvPr>
          <p:cNvSpPr/>
          <p:nvPr/>
        </p:nvSpPr>
        <p:spPr>
          <a:xfrm>
            <a:off x="6091113" y="4068656"/>
            <a:ext cx="249368" cy="21604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C44DDFE-FD6B-4142-B423-FDA7A9680E11}"/>
              </a:ext>
            </a:extLst>
          </p:cNvPr>
          <p:cNvSpPr/>
          <p:nvPr/>
        </p:nvSpPr>
        <p:spPr>
          <a:xfrm>
            <a:off x="6091113" y="4284700"/>
            <a:ext cx="249368" cy="2160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D5F4F0D-B846-45B7-ABF0-CFE36D90C88A}"/>
              </a:ext>
            </a:extLst>
          </p:cNvPr>
          <p:cNvGrpSpPr/>
          <p:nvPr/>
        </p:nvGrpSpPr>
        <p:grpSpPr>
          <a:xfrm>
            <a:off x="5319671" y="5448789"/>
            <a:ext cx="1060354" cy="177601"/>
            <a:chOff x="6901592" y="5630316"/>
            <a:chExt cx="1060354" cy="177601"/>
          </a:xfrm>
        </p:grpSpPr>
        <p:grpSp>
          <p:nvGrpSpPr>
            <p:cNvPr id="89" name="Group 88">
              <a:extLst>
                <a:ext uri="{FF2B5EF4-FFF2-40B4-BE49-F238E27FC236}">
                  <a16:creationId xmlns:a16="http://schemas.microsoft.com/office/drawing/2014/main" id="{9A0F5E9D-399E-4EBA-A7C9-B12D37C70B5E}"/>
                </a:ext>
              </a:extLst>
            </p:cNvPr>
            <p:cNvGrpSpPr/>
            <p:nvPr/>
          </p:nvGrpSpPr>
          <p:grpSpPr>
            <a:xfrm>
              <a:off x="6901592" y="5630534"/>
              <a:ext cx="530034" cy="177383"/>
              <a:chOff x="6858000" y="6177697"/>
              <a:chExt cx="530034" cy="177383"/>
            </a:xfrm>
          </p:grpSpPr>
          <p:sp>
            <p:nvSpPr>
              <p:cNvPr id="94" name="Rectangle 93">
                <a:extLst>
                  <a:ext uri="{FF2B5EF4-FFF2-40B4-BE49-F238E27FC236}">
                    <a16:creationId xmlns:a16="http://schemas.microsoft.com/office/drawing/2014/main" id="{D33EE3DB-DE64-4DC7-81A9-6D0F42CCCF14}"/>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BAB5C4A-1C29-44D2-93A1-055DA0E51CE8}"/>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90D8E07-2D97-4D2F-AD03-E8F4D428227C}"/>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AC1637A8-44BF-45BB-95B1-69B22FFA902C}"/>
                </a:ext>
              </a:extLst>
            </p:cNvPr>
            <p:cNvGrpSpPr/>
            <p:nvPr/>
          </p:nvGrpSpPr>
          <p:grpSpPr>
            <a:xfrm>
              <a:off x="7431912" y="5630316"/>
              <a:ext cx="530034" cy="177383"/>
              <a:chOff x="6858000" y="6177697"/>
              <a:chExt cx="530034" cy="177383"/>
            </a:xfrm>
          </p:grpSpPr>
          <p:sp>
            <p:nvSpPr>
              <p:cNvPr id="91" name="Rectangle 90">
                <a:extLst>
                  <a:ext uri="{FF2B5EF4-FFF2-40B4-BE49-F238E27FC236}">
                    <a16:creationId xmlns:a16="http://schemas.microsoft.com/office/drawing/2014/main" id="{606CED05-557E-4ED5-AB0D-0CF6A8F5E9E2}"/>
                  </a:ext>
                </a:extLst>
              </p:cNvPr>
              <p:cNvSpPr/>
              <p:nvPr/>
            </p:nvSpPr>
            <p:spPr>
              <a:xfrm>
                <a:off x="6858000" y="6177915"/>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5CD4D8C-E68E-4923-B26A-3A869B39470D}"/>
                  </a:ext>
                </a:extLst>
              </p:cNvPr>
              <p:cNvSpPr/>
              <p:nvPr/>
            </p:nvSpPr>
            <p:spPr>
              <a:xfrm>
                <a:off x="7034678"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6E0AADE-A7B4-46CE-B0C4-0A9238536157}"/>
                  </a:ext>
                </a:extLst>
              </p:cNvPr>
              <p:cNvSpPr/>
              <p:nvPr/>
            </p:nvSpPr>
            <p:spPr>
              <a:xfrm>
                <a:off x="7211356" y="6177697"/>
                <a:ext cx="176678" cy="177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7638969A-89DF-4F5C-BFF0-D777D60E4FB2}"/>
                  </a:ext>
                </a:extLst>
              </p:cNvPr>
              <p:cNvSpPr txBox="1"/>
              <p:nvPr/>
            </p:nvSpPr>
            <p:spPr>
              <a:xfrm>
                <a:off x="6394078" y="5376573"/>
                <a:ext cx="20140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panose="02040503050406030204" pitchFamily="18" charset="0"/>
                            </a:rPr>
                            <m:t>D</m:t>
                          </m:r>
                        </m:e>
                        <m:sub>
                          <m:r>
                            <m:rPr>
                              <m:sty m:val="p"/>
                            </m:rPr>
                            <a:rPr lang="en-US" sz="1400" b="0" i="0" smtClean="0">
                              <a:latin typeface="Cambria Math" panose="02040503050406030204" pitchFamily="18" charset="0"/>
                            </a:rPr>
                            <m:t>n</m:t>
                          </m:r>
                        </m:sub>
                      </m:sSub>
                    </m:oMath>
                  </m:oMathPara>
                </a14:m>
                <a:endParaRPr lang="en-US" dirty="0"/>
              </a:p>
            </p:txBody>
          </p:sp>
        </mc:Choice>
        <mc:Fallback xmlns="">
          <p:sp>
            <p:nvSpPr>
              <p:cNvPr id="97" name="TextBox 96">
                <a:extLst>
                  <a:ext uri="{FF2B5EF4-FFF2-40B4-BE49-F238E27FC236}">
                    <a16:creationId xmlns:a16="http://schemas.microsoft.com/office/drawing/2014/main" id="{7638969A-89DF-4F5C-BFF0-D777D60E4FB2}"/>
                  </a:ext>
                </a:extLst>
              </p:cNvPr>
              <p:cNvSpPr txBox="1">
                <a:spLocks noRot="1" noChangeAspect="1" noMove="1" noResize="1" noEditPoints="1" noAdjustHandles="1" noChangeArrowheads="1" noChangeShapeType="1" noTextEdit="1"/>
              </p:cNvSpPr>
              <p:nvPr/>
            </p:nvSpPr>
            <p:spPr>
              <a:xfrm>
                <a:off x="6394078" y="5376573"/>
                <a:ext cx="201402" cy="307777"/>
              </a:xfrm>
              <a:prstGeom prst="rect">
                <a:avLst/>
              </a:prstGeom>
              <a:blipFill>
                <a:blip r:embed="rId10"/>
                <a:stretch>
                  <a:fillRect r="-57576"/>
                </a:stretch>
              </a:blipFill>
            </p:spPr>
            <p:txBody>
              <a:bodyPr/>
              <a:lstStyle/>
              <a:p>
                <a:r>
                  <a:rPr lang="en-US">
                    <a:noFill/>
                  </a:rPr>
                  <a:t> </a:t>
                </a:r>
              </a:p>
            </p:txBody>
          </p:sp>
        </mc:Fallback>
      </mc:AlternateContent>
      <p:sp>
        <p:nvSpPr>
          <p:cNvPr id="99" name="Rectangle: Rounded Corners 98">
            <a:extLst>
              <a:ext uri="{FF2B5EF4-FFF2-40B4-BE49-F238E27FC236}">
                <a16:creationId xmlns:a16="http://schemas.microsoft.com/office/drawing/2014/main" id="{06B4F535-AAA9-4F7C-A636-4FD0FAD13015}"/>
              </a:ext>
            </a:extLst>
          </p:cNvPr>
          <p:cNvSpPr/>
          <p:nvPr/>
        </p:nvSpPr>
        <p:spPr>
          <a:xfrm>
            <a:off x="4221480" y="872491"/>
            <a:ext cx="1434481" cy="3166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Similarity Score</a:t>
            </a:r>
            <a:endParaRPr lang="en-US" sz="1400" dirty="0"/>
          </a:p>
        </p:txBody>
      </p:sp>
      <p:cxnSp>
        <p:nvCxnSpPr>
          <p:cNvPr id="100" name="Straight Arrow Connector 99">
            <a:extLst>
              <a:ext uri="{FF2B5EF4-FFF2-40B4-BE49-F238E27FC236}">
                <a16:creationId xmlns:a16="http://schemas.microsoft.com/office/drawing/2014/main" id="{00F43C11-7815-4C91-8D7D-E3CB40992246}"/>
              </a:ext>
            </a:extLst>
          </p:cNvPr>
          <p:cNvCxnSpPr>
            <a:cxnSpLocks/>
            <a:stCxn id="8" idx="0"/>
          </p:cNvCxnSpPr>
          <p:nvPr/>
        </p:nvCxnSpPr>
        <p:spPr>
          <a:xfrm flipH="1" flipV="1">
            <a:off x="4997657" y="2443419"/>
            <a:ext cx="2315" cy="3349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B66AB118-73E9-4079-9292-087BBE8B739B}"/>
              </a:ext>
            </a:extLst>
          </p:cNvPr>
          <p:cNvCxnSpPr>
            <a:cxnSpLocks/>
          </p:cNvCxnSpPr>
          <p:nvPr/>
        </p:nvCxnSpPr>
        <p:spPr>
          <a:xfrm flipV="1">
            <a:off x="4382173" y="1187172"/>
            <a:ext cx="427308" cy="377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1488E21D-C5E2-477D-A492-2A31AA275133}"/>
              </a:ext>
            </a:extLst>
          </p:cNvPr>
          <p:cNvCxnSpPr>
            <a:cxnSpLocks/>
          </p:cNvCxnSpPr>
          <p:nvPr/>
        </p:nvCxnSpPr>
        <p:spPr>
          <a:xfrm flipH="1" flipV="1">
            <a:off x="5073472" y="1191467"/>
            <a:ext cx="422877" cy="3900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5E0EC13D-2278-4D0F-85A1-F2C452DEC96F}"/>
              </a:ext>
            </a:extLst>
          </p:cNvPr>
          <p:cNvCxnSpPr>
            <a:cxnSpLocks/>
          </p:cNvCxnSpPr>
          <p:nvPr/>
        </p:nvCxnSpPr>
        <p:spPr>
          <a:xfrm flipH="1" flipV="1">
            <a:off x="4966889" y="1182410"/>
            <a:ext cx="2" cy="403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Rectangle: Rounded Corners 107">
            <a:extLst>
              <a:ext uri="{FF2B5EF4-FFF2-40B4-BE49-F238E27FC236}">
                <a16:creationId xmlns:a16="http://schemas.microsoft.com/office/drawing/2014/main" id="{9C2B54E9-156E-4CFC-9087-C6A676FCA9FD}"/>
              </a:ext>
            </a:extLst>
          </p:cNvPr>
          <p:cNvSpPr/>
          <p:nvPr/>
        </p:nvSpPr>
        <p:spPr>
          <a:xfrm>
            <a:off x="3602252" y="1583953"/>
            <a:ext cx="2749370" cy="8585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9DA93DF1-C3D4-440E-8935-1B53D09FB0A2}"/>
              </a:ext>
            </a:extLst>
          </p:cNvPr>
          <p:cNvSpPr/>
          <p:nvPr/>
        </p:nvSpPr>
        <p:spPr>
          <a:xfrm>
            <a:off x="3723207" y="1633674"/>
            <a:ext cx="2487364" cy="34543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Dense layer</a:t>
            </a:r>
          </a:p>
        </p:txBody>
      </p:sp>
      <p:sp>
        <p:nvSpPr>
          <p:cNvPr id="110" name="Rectangle: Rounded Corners 109">
            <a:extLst>
              <a:ext uri="{FF2B5EF4-FFF2-40B4-BE49-F238E27FC236}">
                <a16:creationId xmlns:a16="http://schemas.microsoft.com/office/drawing/2014/main" id="{10A74905-ED31-4163-BE95-FDD7715E1896}"/>
              </a:ext>
            </a:extLst>
          </p:cNvPr>
          <p:cNvSpPr/>
          <p:nvPr/>
        </p:nvSpPr>
        <p:spPr>
          <a:xfrm>
            <a:off x="3733255" y="2023468"/>
            <a:ext cx="2487364" cy="34543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Dense layer</a:t>
            </a:r>
          </a:p>
        </p:txBody>
      </p:sp>
      <p:sp>
        <p:nvSpPr>
          <p:cNvPr id="114" name="Slide Number Placeholder 3">
            <a:extLst>
              <a:ext uri="{FF2B5EF4-FFF2-40B4-BE49-F238E27FC236}">
                <a16:creationId xmlns:a16="http://schemas.microsoft.com/office/drawing/2014/main" id="{9F0324D1-F376-4192-9E3D-7FE51E4BAF86}"/>
              </a:ext>
            </a:extLst>
          </p:cNvPr>
          <p:cNvSpPr>
            <a:spLocks noGrp="1"/>
          </p:cNvSpPr>
          <p:nvPr>
            <p:ph type="sldNum" sz="quarter" idx="12"/>
          </p:nvPr>
        </p:nvSpPr>
        <p:spPr>
          <a:xfrm>
            <a:off x="8610600" y="6356350"/>
            <a:ext cx="2743200" cy="365125"/>
          </a:xfrm>
        </p:spPr>
        <p:txBody>
          <a:bodyPr/>
          <a:lstStyle/>
          <a:p>
            <a:fld id="{17FB69FD-A03D-4A00-AE5C-A279C606B2AB}" type="slidenum">
              <a:rPr lang="en-US" smtClean="0"/>
              <a:t>10</a:t>
            </a:fld>
            <a:endParaRPr lang="en-US"/>
          </a:p>
        </p:txBody>
      </p:sp>
      <p:cxnSp>
        <p:nvCxnSpPr>
          <p:cNvPr id="115" name="Straight Connector 114">
            <a:extLst>
              <a:ext uri="{FF2B5EF4-FFF2-40B4-BE49-F238E27FC236}">
                <a16:creationId xmlns:a16="http://schemas.microsoft.com/office/drawing/2014/main" id="{B5916961-746D-4918-A9D3-C48630B3A956}"/>
              </a:ext>
            </a:extLst>
          </p:cNvPr>
          <p:cNvCxnSpPr>
            <a:cxnSpLocks/>
          </p:cNvCxnSpPr>
          <p:nvPr/>
        </p:nvCxnSpPr>
        <p:spPr>
          <a:xfrm flipV="1">
            <a:off x="3298284" y="3705776"/>
            <a:ext cx="358998" cy="47776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40E53AB9-ED07-4051-B383-AE6FF2F9506A}"/>
              </a:ext>
            </a:extLst>
          </p:cNvPr>
          <p:cNvGrpSpPr/>
          <p:nvPr/>
        </p:nvGrpSpPr>
        <p:grpSpPr>
          <a:xfrm>
            <a:off x="4567240" y="3226975"/>
            <a:ext cx="968961" cy="134673"/>
            <a:chOff x="8376339" y="3709592"/>
            <a:chExt cx="1329903" cy="216479"/>
          </a:xfrm>
        </p:grpSpPr>
        <p:grpSp>
          <p:nvGrpSpPr>
            <p:cNvPr id="124" name="Group 123">
              <a:extLst>
                <a:ext uri="{FF2B5EF4-FFF2-40B4-BE49-F238E27FC236}">
                  <a16:creationId xmlns:a16="http://schemas.microsoft.com/office/drawing/2014/main" id="{14D1E08C-38B1-48E8-A4AB-71261DCAAB6D}"/>
                </a:ext>
              </a:extLst>
            </p:cNvPr>
            <p:cNvGrpSpPr/>
            <p:nvPr/>
          </p:nvGrpSpPr>
          <p:grpSpPr>
            <a:xfrm rot="16200000">
              <a:off x="8600785" y="3485146"/>
              <a:ext cx="216060" cy="664951"/>
              <a:chOff x="7523537" y="3668911"/>
              <a:chExt cx="216060" cy="664951"/>
            </a:xfrm>
          </p:grpSpPr>
          <p:sp>
            <p:nvSpPr>
              <p:cNvPr id="121" name="Rectangle 120">
                <a:extLst>
                  <a:ext uri="{FF2B5EF4-FFF2-40B4-BE49-F238E27FC236}">
                    <a16:creationId xmlns:a16="http://schemas.microsoft.com/office/drawing/2014/main" id="{F4424312-DA1C-45A6-BF61-4FB5C8AB7749}"/>
                  </a:ext>
                </a:extLst>
              </p:cNvPr>
              <p:cNvSpPr/>
              <p:nvPr/>
            </p:nvSpPr>
            <p:spPr>
              <a:xfrm rot="16200000">
                <a:off x="7515145" y="3677320"/>
                <a:ext cx="232862" cy="216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8CF1C4EA-B95E-42C1-8A2E-9FE8BC8036F7}"/>
                  </a:ext>
                </a:extLst>
              </p:cNvPr>
              <p:cNvSpPr/>
              <p:nvPr/>
            </p:nvSpPr>
            <p:spPr>
              <a:xfrm rot="16200000">
                <a:off x="7515131" y="3893365"/>
                <a:ext cx="232862" cy="21604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0BA56816-F9F3-4AC3-A0D1-F93B7B5B0BFC}"/>
                  </a:ext>
                </a:extLst>
              </p:cNvPr>
              <p:cNvSpPr/>
              <p:nvPr/>
            </p:nvSpPr>
            <p:spPr>
              <a:xfrm rot="16200000">
                <a:off x="7515129" y="4109408"/>
                <a:ext cx="232862" cy="2160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D1A2C7BF-0CE0-43BD-91FF-6F742A96F863}"/>
                </a:ext>
              </a:extLst>
            </p:cNvPr>
            <p:cNvGrpSpPr/>
            <p:nvPr/>
          </p:nvGrpSpPr>
          <p:grpSpPr>
            <a:xfrm rot="16200000">
              <a:off x="9265737" y="3485567"/>
              <a:ext cx="216059" cy="664950"/>
              <a:chOff x="7523540" y="3668912"/>
              <a:chExt cx="216059" cy="664950"/>
            </a:xfrm>
          </p:grpSpPr>
          <p:sp>
            <p:nvSpPr>
              <p:cNvPr id="126" name="Rectangle 125">
                <a:extLst>
                  <a:ext uri="{FF2B5EF4-FFF2-40B4-BE49-F238E27FC236}">
                    <a16:creationId xmlns:a16="http://schemas.microsoft.com/office/drawing/2014/main" id="{EBE580F2-CB64-460D-B127-7FCA1E0B8DD6}"/>
                  </a:ext>
                </a:extLst>
              </p:cNvPr>
              <p:cNvSpPr/>
              <p:nvPr/>
            </p:nvSpPr>
            <p:spPr>
              <a:xfrm rot="16200000">
                <a:off x="7515146" y="3677320"/>
                <a:ext cx="232862" cy="2160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93675DCF-2A1D-4F80-B6E8-054606354F3D}"/>
                  </a:ext>
                </a:extLst>
              </p:cNvPr>
              <p:cNvSpPr/>
              <p:nvPr/>
            </p:nvSpPr>
            <p:spPr>
              <a:xfrm rot="16200000">
                <a:off x="7515131" y="3893365"/>
                <a:ext cx="232862" cy="21604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FC1219B0-5C74-4AC0-83A7-23C3284690C1}"/>
                  </a:ext>
                </a:extLst>
              </p:cNvPr>
              <p:cNvSpPr/>
              <p:nvPr/>
            </p:nvSpPr>
            <p:spPr>
              <a:xfrm rot="16200000">
                <a:off x="7515131" y="4109409"/>
                <a:ext cx="232862" cy="2160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43" name="Straight Arrow Connector 142">
            <a:extLst>
              <a:ext uri="{FF2B5EF4-FFF2-40B4-BE49-F238E27FC236}">
                <a16:creationId xmlns:a16="http://schemas.microsoft.com/office/drawing/2014/main" id="{EDC8E9D3-B7CB-4D22-805E-94201E6CA38A}"/>
              </a:ext>
            </a:extLst>
          </p:cNvPr>
          <p:cNvCxnSpPr>
            <a:cxnSpLocks/>
          </p:cNvCxnSpPr>
          <p:nvPr/>
        </p:nvCxnSpPr>
        <p:spPr>
          <a:xfrm flipV="1">
            <a:off x="4195687" y="4753179"/>
            <a:ext cx="0" cy="187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E908AD8F-16AF-40F7-90B4-BF0E27F17A46}"/>
                  </a:ext>
                </a:extLst>
              </p:cNvPr>
              <p:cNvSpPr txBox="1"/>
              <p:nvPr/>
            </p:nvSpPr>
            <p:spPr>
              <a:xfrm>
                <a:off x="6041324" y="4438152"/>
                <a:ext cx="188071" cy="311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00" i="1" smtClean="0">
                              <a:latin typeface="Cambria Math" panose="02040503050406030204" pitchFamily="18" charset="0"/>
                            </a:rPr>
                          </m:ctrlPr>
                        </m:sSubPr>
                        <m:e>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𝐸</m:t>
                              </m:r>
                            </m:e>
                            <m:sub>
                              <m:r>
                                <a:rPr lang="en-US" sz="1300" b="0" i="1" smtClean="0">
                                  <a:latin typeface="Cambria Math" panose="02040503050406030204" pitchFamily="18" charset="0"/>
                                </a:rPr>
                                <m:t>𝐷</m:t>
                              </m:r>
                            </m:sub>
                          </m:sSub>
                        </m:e>
                        <m:sub>
                          <m:r>
                            <a:rPr lang="en-US" sz="1300" b="0" i="1" smtClean="0">
                              <a:latin typeface="Cambria Math" panose="02040503050406030204" pitchFamily="18" charset="0"/>
                            </a:rPr>
                            <m:t>𝑛</m:t>
                          </m:r>
                        </m:sub>
                      </m:sSub>
                    </m:oMath>
                  </m:oMathPara>
                </a14:m>
                <a:endParaRPr lang="en-US" sz="1300" dirty="0"/>
              </a:p>
            </p:txBody>
          </p:sp>
        </mc:Choice>
        <mc:Fallback xmlns="">
          <p:sp>
            <p:nvSpPr>
              <p:cNvPr id="117" name="TextBox 116">
                <a:extLst>
                  <a:ext uri="{FF2B5EF4-FFF2-40B4-BE49-F238E27FC236}">
                    <a16:creationId xmlns:a16="http://schemas.microsoft.com/office/drawing/2014/main" id="{E908AD8F-16AF-40F7-90B4-BF0E27F17A46}"/>
                  </a:ext>
                </a:extLst>
              </p:cNvPr>
              <p:cNvSpPr txBox="1">
                <a:spLocks noRot="1" noChangeAspect="1" noMove="1" noResize="1" noEditPoints="1" noAdjustHandles="1" noChangeArrowheads="1" noChangeShapeType="1" noTextEdit="1"/>
              </p:cNvSpPr>
              <p:nvPr/>
            </p:nvSpPr>
            <p:spPr>
              <a:xfrm>
                <a:off x="6041324" y="4438152"/>
                <a:ext cx="188071" cy="311880"/>
              </a:xfrm>
              <a:prstGeom prst="rect">
                <a:avLst/>
              </a:prstGeom>
              <a:blipFill>
                <a:blip r:embed="rId11"/>
                <a:stretch>
                  <a:fillRect r="-109677"/>
                </a:stretch>
              </a:blipFill>
            </p:spPr>
            <p:txBody>
              <a:bodyPr/>
              <a:lstStyle/>
              <a:p>
                <a:r>
                  <a:rPr lang="en-US">
                    <a:noFill/>
                  </a:rPr>
                  <a:t> </a:t>
                </a:r>
              </a:p>
            </p:txBody>
          </p:sp>
        </mc:Fallback>
      </mc:AlternateContent>
      <p:cxnSp>
        <p:nvCxnSpPr>
          <p:cNvPr id="107" name="Connector: Elbow 106">
            <a:extLst>
              <a:ext uri="{FF2B5EF4-FFF2-40B4-BE49-F238E27FC236}">
                <a16:creationId xmlns:a16="http://schemas.microsoft.com/office/drawing/2014/main" id="{3C7CFE3F-775D-48EC-BAC2-7825784ED692}"/>
              </a:ext>
            </a:extLst>
          </p:cNvPr>
          <p:cNvCxnSpPr>
            <a:cxnSpLocks/>
            <a:endCxn id="110" idx="1"/>
          </p:cNvCxnSpPr>
          <p:nvPr/>
        </p:nvCxnSpPr>
        <p:spPr>
          <a:xfrm rot="16200000" flipV="1">
            <a:off x="3220899" y="2708543"/>
            <a:ext cx="1437855" cy="413142"/>
          </a:xfrm>
          <a:prstGeom prst="bentConnector4">
            <a:avLst>
              <a:gd name="adj1" fmla="val 2203"/>
              <a:gd name="adj2" fmla="val 15533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20E02B3-CA3E-4249-A0B0-E97C888A783A}"/>
              </a:ext>
            </a:extLst>
          </p:cNvPr>
          <p:cNvSpPr txBox="1"/>
          <p:nvPr/>
        </p:nvSpPr>
        <p:spPr>
          <a:xfrm>
            <a:off x="410007" y="147337"/>
            <a:ext cx="9856698" cy="584775"/>
          </a:xfrm>
          <a:prstGeom prst="rect">
            <a:avLst/>
          </a:prstGeom>
          <a:noFill/>
        </p:spPr>
        <p:txBody>
          <a:bodyPr wrap="square">
            <a:spAutoFit/>
          </a:bodyPr>
          <a:lstStyle/>
          <a:p>
            <a:r>
              <a:rPr lang="en-US" sz="3200" dirty="0"/>
              <a:t>Methods: Proposed Model Architecture</a:t>
            </a:r>
          </a:p>
        </p:txBody>
      </p:sp>
      <p:sp>
        <p:nvSpPr>
          <p:cNvPr id="84" name="TextBox 83">
            <a:extLst>
              <a:ext uri="{FF2B5EF4-FFF2-40B4-BE49-F238E27FC236}">
                <a16:creationId xmlns:a16="http://schemas.microsoft.com/office/drawing/2014/main" id="{9AD43A66-C72A-47BE-A1BD-A17AC9FA148F}"/>
              </a:ext>
            </a:extLst>
          </p:cNvPr>
          <p:cNvSpPr txBox="1"/>
          <p:nvPr/>
        </p:nvSpPr>
        <p:spPr>
          <a:xfrm>
            <a:off x="6975670" y="1478211"/>
            <a:ext cx="501654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Design novelty: </a:t>
            </a:r>
          </a:p>
          <a:p>
            <a:pPr marL="742950" lvl="1" indent="-285750">
              <a:buFont typeface="Arial" panose="020B0604020202020204" pitchFamily="34" charset="0"/>
              <a:buChar char="•"/>
            </a:pPr>
            <a:r>
              <a:rPr lang="en-US" dirty="0"/>
              <a:t>Representation of text, which captures named entities, word co-occurrences, phrase sequences</a:t>
            </a:r>
          </a:p>
          <a:p>
            <a:pPr marL="742950" lvl="1" indent="-285750">
              <a:buFont typeface="Arial" panose="020B0604020202020204" pitchFamily="34" charset="0"/>
              <a:buChar char="•"/>
            </a:pPr>
            <a:r>
              <a:rPr lang="en-US" dirty="0"/>
              <a:t>Contextualization of document text in terms of propagandist query text</a:t>
            </a:r>
          </a:p>
          <a:p>
            <a:pPr marL="285750" indent="-285750">
              <a:buFont typeface="Arial" panose="020B0604020202020204" pitchFamily="34" charset="0"/>
              <a:buChar char="•"/>
            </a:pPr>
            <a:r>
              <a:rPr lang="en-US" dirty="0"/>
              <a:t>Benefits:</a:t>
            </a:r>
          </a:p>
          <a:p>
            <a:pPr marL="742950" lvl="1" indent="-285750">
              <a:buFont typeface="Arial" panose="020B0604020202020204" pitchFamily="34" charset="0"/>
              <a:buChar char="•"/>
            </a:pPr>
            <a:r>
              <a:rPr lang="en-US" dirty="0"/>
              <a:t>Reduce reliance on a single embedding or text representation</a:t>
            </a:r>
          </a:p>
          <a:p>
            <a:pPr marL="742950" lvl="1" indent="-285750">
              <a:buFont typeface="Arial" panose="020B0604020202020204" pitchFamily="34" charset="0"/>
              <a:buChar char="•"/>
            </a:pPr>
            <a:r>
              <a:rPr lang="en-US" dirty="0"/>
              <a:t>Avoid feature engineering (manual, time-intensive, error-prone) that represent propagandist techniques (e.g., appeals to authority, loaded language, etc.)</a:t>
            </a:r>
          </a:p>
        </p:txBody>
      </p:sp>
      <p:sp>
        <p:nvSpPr>
          <p:cNvPr id="98" name="TextBox 97">
            <a:extLst>
              <a:ext uri="{FF2B5EF4-FFF2-40B4-BE49-F238E27FC236}">
                <a16:creationId xmlns:a16="http://schemas.microsoft.com/office/drawing/2014/main" id="{D4E752CF-B2CA-46E3-9310-AF94DB1A431F}"/>
              </a:ext>
            </a:extLst>
          </p:cNvPr>
          <p:cNvSpPr txBox="1"/>
          <p:nvPr/>
        </p:nvSpPr>
        <p:spPr>
          <a:xfrm>
            <a:off x="759144" y="6019295"/>
            <a:ext cx="4777056" cy="307777"/>
          </a:xfrm>
          <a:prstGeom prst="rect">
            <a:avLst/>
          </a:prstGeom>
          <a:noFill/>
        </p:spPr>
        <p:txBody>
          <a:bodyPr wrap="square" rtlCol="0">
            <a:spAutoFit/>
          </a:bodyPr>
          <a:lstStyle/>
          <a:p>
            <a:r>
              <a:rPr lang="en-US" sz="1400" b="1" dirty="0"/>
              <a:t>Figure 2: Proposed Model Architecture</a:t>
            </a:r>
          </a:p>
        </p:txBody>
      </p:sp>
      <p:pic>
        <p:nvPicPr>
          <p:cNvPr id="2" name="Audio 1">
            <a:hlinkClick r:id="" action="ppaction://media"/>
            <a:extLst>
              <a:ext uri="{FF2B5EF4-FFF2-40B4-BE49-F238E27FC236}">
                <a16:creationId xmlns:a16="http://schemas.microsoft.com/office/drawing/2014/main" id="{7F463473-D1AF-448C-B4DB-4D741F6FF1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247229950"/>
      </p:ext>
    </p:extLst>
  </p:cSld>
  <p:clrMapOvr>
    <a:masterClrMapping/>
  </p:clrMapOvr>
  <mc:AlternateContent xmlns:mc="http://schemas.openxmlformats.org/markup-compatibility/2006">
    <mc:Choice xmlns:p14="http://schemas.microsoft.com/office/powerpoint/2010/main" Requires="p14">
      <p:transition spd="slow" p14:dur="2000" advTm="135684"/>
    </mc:Choice>
    <mc:Fallback>
      <p:transition spd="slow" advTm="13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029F-8F07-4665-997F-3CE96C849C08}"/>
              </a:ext>
            </a:extLst>
          </p:cNvPr>
          <p:cNvSpPr>
            <a:spLocks noGrp="1"/>
          </p:cNvSpPr>
          <p:nvPr>
            <p:ph type="title"/>
          </p:nvPr>
        </p:nvSpPr>
        <p:spPr>
          <a:xfrm>
            <a:off x="838200" y="302261"/>
            <a:ext cx="10515600" cy="440690"/>
          </a:xfrm>
        </p:spPr>
        <p:txBody>
          <a:bodyPr>
            <a:normAutofit fontScale="90000"/>
          </a:bodyPr>
          <a:lstStyle/>
          <a:p>
            <a:r>
              <a:rPr lang="en-US" dirty="0"/>
              <a:t>Results and Discussion</a:t>
            </a:r>
          </a:p>
        </p:txBody>
      </p:sp>
      <p:graphicFrame>
        <p:nvGraphicFramePr>
          <p:cNvPr id="4" name="Table 3">
            <a:extLst>
              <a:ext uri="{FF2B5EF4-FFF2-40B4-BE49-F238E27FC236}">
                <a16:creationId xmlns:a16="http://schemas.microsoft.com/office/drawing/2014/main" id="{CA604238-582C-45EB-B04D-BEC27498FD9B}"/>
              </a:ext>
            </a:extLst>
          </p:cNvPr>
          <p:cNvGraphicFramePr>
            <a:graphicFrameLocks noGrp="1"/>
          </p:cNvGraphicFramePr>
          <p:nvPr>
            <p:extLst>
              <p:ext uri="{D42A27DB-BD31-4B8C-83A1-F6EECF244321}">
                <p14:modId xmlns:p14="http://schemas.microsoft.com/office/powerpoint/2010/main" val="622623255"/>
              </p:ext>
            </p:extLst>
          </p:nvPr>
        </p:nvGraphicFramePr>
        <p:xfrm>
          <a:off x="433647" y="1204118"/>
          <a:ext cx="11382567" cy="2438400"/>
        </p:xfrm>
        <a:graphic>
          <a:graphicData uri="http://schemas.openxmlformats.org/drawingml/2006/table">
            <a:tbl>
              <a:tblPr firstRow="1" bandRow="1">
                <a:tableStyleId>{5940675A-B579-460E-94D1-54222C63F5DA}</a:tableStyleId>
              </a:tblPr>
              <a:tblGrid>
                <a:gridCol w="1270570">
                  <a:extLst>
                    <a:ext uri="{9D8B030D-6E8A-4147-A177-3AD203B41FA5}">
                      <a16:colId xmlns:a16="http://schemas.microsoft.com/office/drawing/2014/main" val="2244917995"/>
                    </a:ext>
                  </a:extLst>
                </a:gridCol>
                <a:gridCol w="1416685">
                  <a:extLst>
                    <a:ext uri="{9D8B030D-6E8A-4147-A177-3AD203B41FA5}">
                      <a16:colId xmlns:a16="http://schemas.microsoft.com/office/drawing/2014/main" val="4249698880"/>
                    </a:ext>
                  </a:extLst>
                </a:gridCol>
                <a:gridCol w="810895">
                  <a:extLst>
                    <a:ext uri="{9D8B030D-6E8A-4147-A177-3AD203B41FA5}">
                      <a16:colId xmlns:a16="http://schemas.microsoft.com/office/drawing/2014/main" val="2355904487"/>
                    </a:ext>
                  </a:extLst>
                </a:gridCol>
                <a:gridCol w="810895">
                  <a:extLst>
                    <a:ext uri="{9D8B030D-6E8A-4147-A177-3AD203B41FA5}">
                      <a16:colId xmlns:a16="http://schemas.microsoft.com/office/drawing/2014/main" val="3014948299"/>
                    </a:ext>
                  </a:extLst>
                </a:gridCol>
                <a:gridCol w="908622">
                  <a:extLst>
                    <a:ext uri="{9D8B030D-6E8A-4147-A177-3AD203B41FA5}">
                      <a16:colId xmlns:a16="http://schemas.microsoft.com/office/drawing/2014/main" val="3439952760"/>
                    </a:ext>
                  </a:extLst>
                </a:gridCol>
                <a:gridCol w="908622">
                  <a:extLst>
                    <a:ext uri="{9D8B030D-6E8A-4147-A177-3AD203B41FA5}">
                      <a16:colId xmlns:a16="http://schemas.microsoft.com/office/drawing/2014/main" val="3497400985"/>
                    </a:ext>
                  </a:extLst>
                </a:gridCol>
                <a:gridCol w="908622">
                  <a:extLst>
                    <a:ext uri="{9D8B030D-6E8A-4147-A177-3AD203B41FA5}">
                      <a16:colId xmlns:a16="http://schemas.microsoft.com/office/drawing/2014/main" val="51048296"/>
                    </a:ext>
                  </a:extLst>
                </a:gridCol>
                <a:gridCol w="810895">
                  <a:extLst>
                    <a:ext uri="{9D8B030D-6E8A-4147-A177-3AD203B41FA5}">
                      <a16:colId xmlns:a16="http://schemas.microsoft.com/office/drawing/2014/main" val="2621650237"/>
                    </a:ext>
                  </a:extLst>
                </a:gridCol>
                <a:gridCol w="810895">
                  <a:extLst>
                    <a:ext uri="{9D8B030D-6E8A-4147-A177-3AD203B41FA5}">
                      <a16:colId xmlns:a16="http://schemas.microsoft.com/office/drawing/2014/main" val="2323273921"/>
                    </a:ext>
                  </a:extLst>
                </a:gridCol>
                <a:gridCol w="908622">
                  <a:extLst>
                    <a:ext uri="{9D8B030D-6E8A-4147-A177-3AD203B41FA5}">
                      <a16:colId xmlns:a16="http://schemas.microsoft.com/office/drawing/2014/main" val="2884133126"/>
                    </a:ext>
                  </a:extLst>
                </a:gridCol>
                <a:gridCol w="908622">
                  <a:extLst>
                    <a:ext uri="{9D8B030D-6E8A-4147-A177-3AD203B41FA5}">
                      <a16:colId xmlns:a16="http://schemas.microsoft.com/office/drawing/2014/main" val="739050890"/>
                    </a:ext>
                  </a:extLst>
                </a:gridCol>
                <a:gridCol w="908622">
                  <a:extLst>
                    <a:ext uri="{9D8B030D-6E8A-4147-A177-3AD203B41FA5}">
                      <a16:colId xmlns:a16="http://schemas.microsoft.com/office/drawing/2014/main" val="1033212418"/>
                    </a:ext>
                  </a:extLst>
                </a:gridCol>
              </a:tblGrid>
              <a:tr h="249377">
                <a:tc gridSpan="12">
                  <a:txBody>
                    <a:bodyPr/>
                    <a:lstStyle/>
                    <a:p>
                      <a:r>
                        <a:rPr lang="en-US" sz="1400" b="1" dirty="0">
                          <a:solidFill>
                            <a:schemeClr val="bg1"/>
                          </a:solidFill>
                        </a:rPr>
                        <a:t>Table 5: Experiment Results</a:t>
                      </a:r>
                    </a:p>
                  </a:txBody>
                  <a:tcPr>
                    <a:solidFill>
                      <a:schemeClr val="tx1"/>
                    </a:solidFill>
                  </a:tcPr>
                </a:tc>
                <a:tc hMerge="1">
                  <a:txBody>
                    <a:bodyPr/>
                    <a:lstStyle/>
                    <a:p>
                      <a:r>
                        <a:rPr lang="en-US" sz="1100" b="0" dirty="0">
                          <a:solidFill>
                            <a:schemeClr val="bg1"/>
                          </a:solidFill>
                        </a:rPr>
                        <a:t>Table X: Experiment Results</a:t>
                      </a:r>
                    </a:p>
                  </a:txBody>
                  <a:tcPr>
                    <a:solidFill>
                      <a:schemeClr val="tx1"/>
                    </a:solidFill>
                  </a:tcPr>
                </a:tc>
                <a:tc hMerge="1">
                  <a:txBody>
                    <a:bodyPr/>
                    <a:lstStyle/>
                    <a:p>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1524252"/>
                  </a:ext>
                </a:extLst>
              </a:tr>
              <a:tr h="249377">
                <a:tc rowSpan="2">
                  <a:txBody>
                    <a:bodyPr/>
                    <a:lstStyle/>
                    <a:p>
                      <a:r>
                        <a:rPr lang="en-US" sz="1400" b="1" dirty="0"/>
                        <a:t>Architecture</a:t>
                      </a:r>
                    </a:p>
                  </a:txBody>
                  <a:tcPr/>
                </a:tc>
                <a:tc>
                  <a:txBody>
                    <a:bodyPr/>
                    <a:lstStyle/>
                    <a:p>
                      <a:r>
                        <a:rPr lang="en-US" sz="1400" b="1" dirty="0"/>
                        <a:t>Data Set</a:t>
                      </a:r>
                    </a:p>
                  </a:txBody>
                  <a:tcPr/>
                </a:tc>
                <a:tc gridSpan="5">
                  <a:txBody>
                    <a:bodyPr/>
                    <a:lstStyle/>
                    <a:p>
                      <a:r>
                        <a:rPr lang="en-US" sz="1400" b="1" dirty="0"/>
                        <a:t>COVID-19</a:t>
                      </a:r>
                    </a:p>
                  </a:txBody>
                  <a:tcPr/>
                </a:tc>
                <a:tc hMerge="1">
                  <a:txBody>
                    <a:bodyPr/>
                    <a:lstStyle/>
                    <a:p>
                      <a:endParaRPr lang="en-US" sz="1200" b="1" dirty="0"/>
                    </a:p>
                  </a:txBody>
                  <a:tcPr/>
                </a:tc>
                <a:tc hMerge="1">
                  <a:txBody>
                    <a:bodyPr/>
                    <a:lstStyle/>
                    <a:p>
                      <a:endParaRPr lang="en-US" sz="1200" b="1" dirty="0"/>
                    </a:p>
                  </a:txBody>
                  <a:tcPr/>
                </a:tc>
                <a:tc hMerge="1">
                  <a:txBody>
                    <a:bodyPr/>
                    <a:lstStyle/>
                    <a:p>
                      <a:endParaRPr lang="en-US" sz="1200" b="1" dirty="0"/>
                    </a:p>
                  </a:txBody>
                  <a:tcPr/>
                </a:tc>
                <a:tc hMerge="1">
                  <a:txBody>
                    <a:bodyPr/>
                    <a:lstStyle/>
                    <a:p>
                      <a:endParaRPr lang="en-US" sz="1200" b="1" dirty="0"/>
                    </a:p>
                  </a:txBody>
                  <a:tcPr/>
                </a:tc>
                <a:tc gridSpan="5">
                  <a:txBody>
                    <a:bodyPr/>
                    <a:lstStyle/>
                    <a:p>
                      <a:r>
                        <a:rPr lang="en-US" sz="1400" b="1" dirty="0"/>
                        <a:t>International Affairs</a:t>
                      </a:r>
                    </a:p>
                  </a:txBody>
                  <a:tcPr/>
                </a:tc>
                <a:tc hMerge="1">
                  <a:txBody>
                    <a:bodyPr/>
                    <a:lstStyle/>
                    <a:p>
                      <a:endParaRPr lang="en-US" sz="1200" b="1" dirty="0"/>
                    </a:p>
                  </a:txBody>
                  <a:tcPr/>
                </a:tc>
                <a:tc hMerge="1">
                  <a:txBody>
                    <a:bodyPr/>
                    <a:lstStyle/>
                    <a:p>
                      <a:endParaRPr lang="en-US" sz="1200" b="1" dirty="0"/>
                    </a:p>
                  </a:txBody>
                  <a:tcPr/>
                </a:tc>
                <a:tc hMerge="1">
                  <a:txBody>
                    <a:bodyPr/>
                    <a:lstStyle/>
                    <a:p>
                      <a:endParaRPr lang="en-US" sz="1200" b="1" dirty="0"/>
                    </a:p>
                  </a:txBody>
                  <a:tcPr/>
                </a:tc>
                <a:tc hMerge="1">
                  <a:txBody>
                    <a:bodyPr/>
                    <a:lstStyle/>
                    <a:p>
                      <a:endParaRPr lang="en-US" sz="1200" b="1" dirty="0"/>
                    </a:p>
                  </a:txBody>
                  <a:tcPr/>
                </a:tc>
                <a:extLst>
                  <a:ext uri="{0D108BD9-81ED-4DB2-BD59-A6C34878D82A}">
                    <a16:rowId xmlns:a16="http://schemas.microsoft.com/office/drawing/2014/main" val="336647289"/>
                  </a:ext>
                </a:extLst>
              </a:tr>
              <a:tr h="249377">
                <a:tc vMerge="1">
                  <a:txBody>
                    <a:bodyPr/>
                    <a:lstStyle/>
                    <a:p>
                      <a:endParaRPr lang="en-US" sz="1200" b="1" dirty="0"/>
                    </a:p>
                  </a:txBody>
                  <a:tcPr/>
                </a:tc>
                <a:tc>
                  <a:txBody>
                    <a:bodyPr/>
                    <a:lstStyle/>
                    <a:p>
                      <a:r>
                        <a:rPr lang="en-US" sz="1400" b="1" dirty="0"/>
                        <a:t>Algorithm</a:t>
                      </a:r>
                    </a:p>
                  </a:txBody>
                  <a:tcPr/>
                </a:tc>
                <a:tc>
                  <a:txBody>
                    <a:bodyPr/>
                    <a:lstStyle/>
                    <a:p>
                      <a:r>
                        <a:rPr lang="en-US" sz="1400" b="1" dirty="0"/>
                        <a:t>MAP</a:t>
                      </a:r>
                    </a:p>
                  </a:txBody>
                  <a:tcPr/>
                </a:tc>
                <a:tc>
                  <a:txBody>
                    <a:bodyPr/>
                    <a:lstStyle/>
                    <a:p>
                      <a:r>
                        <a:rPr lang="en-US" sz="1400" b="1" dirty="0"/>
                        <a:t>MRR</a:t>
                      </a:r>
                    </a:p>
                  </a:txBody>
                  <a:tcPr/>
                </a:tc>
                <a:tc>
                  <a:txBody>
                    <a:bodyPr/>
                    <a:lstStyle/>
                    <a:p>
                      <a:r>
                        <a:rPr lang="en-US" sz="1400" b="1" dirty="0"/>
                        <a:t>NDCG@1</a:t>
                      </a:r>
                    </a:p>
                  </a:txBody>
                  <a:tcPr/>
                </a:tc>
                <a:tc>
                  <a:txBody>
                    <a:bodyPr/>
                    <a:lstStyle/>
                    <a:p>
                      <a:r>
                        <a:rPr lang="en-US" sz="1400" b="1" dirty="0"/>
                        <a:t>NDCG@3</a:t>
                      </a:r>
                    </a:p>
                  </a:txBody>
                  <a:tcPr/>
                </a:tc>
                <a:tc>
                  <a:txBody>
                    <a:bodyPr/>
                    <a:lstStyle/>
                    <a:p>
                      <a:r>
                        <a:rPr lang="en-US" sz="1400" b="1" dirty="0"/>
                        <a:t>NDCG@5</a:t>
                      </a:r>
                    </a:p>
                  </a:txBody>
                  <a:tcPr/>
                </a:tc>
                <a:tc>
                  <a:txBody>
                    <a:bodyPr/>
                    <a:lstStyle/>
                    <a:p>
                      <a:r>
                        <a:rPr lang="en-US" sz="1400" b="1" dirty="0"/>
                        <a:t>MAP</a:t>
                      </a:r>
                    </a:p>
                  </a:txBody>
                  <a:tcPr/>
                </a:tc>
                <a:tc>
                  <a:txBody>
                    <a:bodyPr/>
                    <a:lstStyle/>
                    <a:p>
                      <a:r>
                        <a:rPr lang="en-US" sz="1400" b="1" dirty="0"/>
                        <a:t>MRR</a:t>
                      </a:r>
                    </a:p>
                  </a:txBody>
                  <a:tcPr/>
                </a:tc>
                <a:tc>
                  <a:txBody>
                    <a:bodyPr/>
                    <a:lstStyle/>
                    <a:p>
                      <a:r>
                        <a:rPr lang="en-US" sz="1400" b="1" dirty="0"/>
                        <a:t>NDCG@1</a:t>
                      </a:r>
                    </a:p>
                  </a:txBody>
                  <a:tcPr/>
                </a:tc>
                <a:tc>
                  <a:txBody>
                    <a:bodyPr/>
                    <a:lstStyle/>
                    <a:p>
                      <a:r>
                        <a:rPr lang="en-US" sz="1400" b="1" dirty="0"/>
                        <a:t>NDCG@3</a:t>
                      </a:r>
                    </a:p>
                  </a:txBody>
                  <a:tcPr/>
                </a:tc>
                <a:tc>
                  <a:txBody>
                    <a:bodyPr/>
                    <a:lstStyle/>
                    <a:p>
                      <a:r>
                        <a:rPr lang="en-US" sz="1400" b="1" dirty="0"/>
                        <a:t>NDCG@5</a:t>
                      </a:r>
                    </a:p>
                  </a:txBody>
                  <a:tcPr/>
                </a:tc>
                <a:extLst>
                  <a:ext uri="{0D108BD9-81ED-4DB2-BD59-A6C34878D82A}">
                    <a16:rowId xmlns:a16="http://schemas.microsoft.com/office/drawing/2014/main" val="3006196215"/>
                  </a:ext>
                </a:extLst>
              </a:tr>
              <a:tr h="249377">
                <a:tc>
                  <a:txBody>
                    <a:bodyPr/>
                    <a:lstStyle/>
                    <a:p>
                      <a:r>
                        <a:rPr lang="en-US" sz="1400" dirty="0"/>
                        <a:t>DNN</a:t>
                      </a:r>
                    </a:p>
                  </a:txBody>
                  <a:tcPr/>
                </a:tc>
                <a:tc>
                  <a:txBody>
                    <a:bodyPr/>
                    <a:lstStyle/>
                    <a:p>
                      <a:r>
                        <a:rPr lang="en-US" sz="1400" dirty="0"/>
                        <a:t>DRMM</a:t>
                      </a:r>
                    </a:p>
                  </a:txBody>
                  <a:tcPr/>
                </a:tc>
                <a:tc>
                  <a:txBody>
                    <a:bodyPr/>
                    <a:lstStyle/>
                    <a:p>
                      <a:pPr algn="r" fontAlgn="b"/>
                      <a:r>
                        <a:rPr lang="en-US" sz="1400" b="0" i="0" u="none" strike="noStrike" dirty="0">
                          <a:solidFill>
                            <a:srgbClr val="000000"/>
                          </a:solidFill>
                          <a:effectLst/>
                          <a:latin typeface="Calibri" panose="020F0502020204030204" pitchFamily="34" charset="0"/>
                        </a:rPr>
                        <a:t>0.4486***</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0.4482***</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0.2111***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0.3950***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0.5664***</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0.4231***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0.4231***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0.2000***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0.4138***</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0.5299***</a:t>
                      </a:r>
                    </a:p>
                  </a:txBody>
                  <a:tcPr marL="3810" marR="3810" marT="3810" marB="0" anchor="b"/>
                </a:tc>
                <a:extLst>
                  <a:ext uri="{0D108BD9-81ED-4DB2-BD59-A6C34878D82A}">
                    <a16:rowId xmlns:a16="http://schemas.microsoft.com/office/drawing/2014/main" val="730497824"/>
                  </a:ext>
                </a:extLst>
              </a:tr>
              <a:tr h="249377">
                <a:tc>
                  <a:txBody>
                    <a:bodyPr/>
                    <a:lstStyle/>
                    <a:p>
                      <a:r>
                        <a:rPr lang="en-US" sz="1400" dirty="0"/>
                        <a:t>LSTM</a:t>
                      </a:r>
                    </a:p>
                  </a:txBody>
                  <a:tcPr/>
                </a:tc>
                <a:tc>
                  <a:txBody>
                    <a:bodyPr/>
                    <a:lstStyle/>
                    <a:p>
                      <a:r>
                        <a:rPr lang="en-US" sz="1400" dirty="0"/>
                        <a:t>MVLSTM</a:t>
                      </a:r>
                    </a:p>
                  </a:txBody>
                  <a:tcPr/>
                </a:tc>
                <a:tc>
                  <a:txBody>
                    <a:bodyPr/>
                    <a:lstStyle/>
                    <a:p>
                      <a:pPr algn="r" fontAlgn="b"/>
                      <a:r>
                        <a:rPr lang="en-US" sz="1400" b="0" i="0" u="none" strike="noStrike" dirty="0">
                          <a:solidFill>
                            <a:srgbClr val="000000"/>
                          </a:solidFill>
                          <a:effectLst/>
                          <a:latin typeface="Calibri" panose="020F0502020204030204" pitchFamily="34" charset="0"/>
                        </a:rPr>
                        <a:t>0.6621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0.6750</a:t>
                      </a:r>
                    </a:p>
                  </a:txBody>
                  <a:tcPr marL="3810" marR="3810" marT="3810" marB="0" anchor="b"/>
                </a:tc>
                <a:tc>
                  <a:txBody>
                    <a:bodyPr/>
                    <a:lstStyle/>
                    <a:p>
                      <a:pPr algn="r" fontAlgn="b"/>
                      <a:r>
                        <a:rPr lang="en-US" sz="1400" b="0" i="0" u="none" strike="noStrike">
                          <a:solidFill>
                            <a:srgbClr val="000000"/>
                          </a:solidFill>
                          <a:effectLst/>
                          <a:latin typeface="Calibri" panose="020F0502020204030204" pitchFamily="34" charset="0"/>
                        </a:rPr>
                        <a:t>0.4667</a:t>
                      </a:r>
                    </a:p>
                  </a:txBody>
                  <a:tcPr marL="3810" marR="3810" marT="3810" marB="0" anchor="b"/>
                </a:tc>
                <a:tc>
                  <a:txBody>
                    <a:bodyPr/>
                    <a:lstStyle/>
                    <a:p>
                      <a:pPr algn="r" fontAlgn="b"/>
                      <a:r>
                        <a:rPr lang="en-US" sz="1400" b="0" i="0" u="none" strike="noStrike">
                          <a:solidFill>
                            <a:srgbClr val="000000"/>
                          </a:solidFill>
                          <a:effectLst/>
                          <a:latin typeface="Calibri" panose="020F0502020204030204" pitchFamily="34" charset="0"/>
                        </a:rPr>
                        <a:t>0.6995</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0.7447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0.4583**</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0.4583**</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0.2857*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0.4236**</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0.5559***</a:t>
                      </a:r>
                    </a:p>
                  </a:txBody>
                  <a:tcPr marL="3810" marR="3810" marT="3810" marB="0" anchor="b"/>
                </a:tc>
                <a:extLst>
                  <a:ext uri="{0D108BD9-81ED-4DB2-BD59-A6C34878D82A}">
                    <a16:rowId xmlns:a16="http://schemas.microsoft.com/office/drawing/2014/main" val="1971964516"/>
                  </a:ext>
                </a:extLst>
              </a:tr>
              <a:tr h="249377">
                <a:tc>
                  <a:txBody>
                    <a:bodyPr/>
                    <a:lstStyle/>
                    <a:p>
                      <a:r>
                        <a:rPr lang="en-US" sz="1400" dirty="0"/>
                        <a:t>CNN</a:t>
                      </a:r>
                    </a:p>
                  </a:txBody>
                  <a:tcPr/>
                </a:tc>
                <a:tc>
                  <a:txBody>
                    <a:bodyPr/>
                    <a:lstStyle/>
                    <a:p>
                      <a:r>
                        <a:rPr lang="en-US" sz="1400" dirty="0"/>
                        <a:t>KNRM</a:t>
                      </a:r>
                    </a:p>
                  </a:txBody>
                  <a:tcPr/>
                </a:tc>
                <a:tc>
                  <a:txBody>
                    <a:bodyPr/>
                    <a:lstStyle/>
                    <a:p>
                      <a:pPr algn="r" fontAlgn="b"/>
                      <a:r>
                        <a:rPr lang="en-US" sz="1400" b="0" i="0" u="none" strike="noStrike" dirty="0">
                          <a:solidFill>
                            <a:srgbClr val="000000"/>
                          </a:solidFill>
                          <a:effectLst/>
                          <a:latin typeface="Calibri" panose="020F0502020204030204" pitchFamily="34" charset="0"/>
                        </a:rPr>
                        <a:t>0.5487***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0.5562***</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0.3000**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0.5702***</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0.6516***</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0.4300***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0.4300***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0.2143***</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0.4138***</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0.5348***</a:t>
                      </a:r>
                    </a:p>
                  </a:txBody>
                  <a:tcPr marL="3810" marR="3810" marT="3810" marB="0" anchor="b"/>
                </a:tc>
                <a:extLst>
                  <a:ext uri="{0D108BD9-81ED-4DB2-BD59-A6C34878D82A}">
                    <a16:rowId xmlns:a16="http://schemas.microsoft.com/office/drawing/2014/main" val="105734642"/>
                  </a:ext>
                </a:extLst>
              </a:tr>
              <a:tr h="249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Attention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aNMM</a:t>
                      </a:r>
                      <a:endParaRPr lang="en-US" sz="1400" dirty="0"/>
                    </a:p>
                  </a:txBody>
                  <a:tcPr/>
                </a:tc>
                <a:tc>
                  <a:txBody>
                    <a:bodyPr/>
                    <a:lstStyle/>
                    <a:p>
                      <a:pPr algn="r" fontAlgn="b"/>
                      <a:r>
                        <a:rPr lang="en-US" sz="1400" b="0" i="0" u="none" strike="noStrike" dirty="0">
                          <a:solidFill>
                            <a:srgbClr val="000000"/>
                          </a:solidFill>
                          <a:effectLst/>
                          <a:latin typeface="Calibri" panose="020F0502020204030204" pitchFamily="34" charset="0"/>
                        </a:rPr>
                        <a:t>0.5071***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0.5111***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0.2889***</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0.4741***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0.6153***</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0.4269***</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0.4269***</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0.2143**</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0.4119***</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0.5323***</a:t>
                      </a:r>
                    </a:p>
                  </a:txBody>
                  <a:tcPr marL="3810" marR="3810" marT="3810" marB="0" anchor="b"/>
                </a:tc>
                <a:extLst>
                  <a:ext uri="{0D108BD9-81ED-4DB2-BD59-A6C34878D82A}">
                    <a16:rowId xmlns:a16="http://schemas.microsoft.com/office/drawing/2014/main" val="1203908238"/>
                  </a:ext>
                </a:extLst>
              </a:tr>
              <a:tr h="249377">
                <a:tc>
                  <a:txBody>
                    <a:bodyPr/>
                    <a:lstStyle/>
                    <a:p>
                      <a:endParaRPr lang="en-US" sz="1400" dirty="0"/>
                    </a:p>
                  </a:txBody>
                  <a:tcPr/>
                </a:tc>
                <a:tc>
                  <a:txBody>
                    <a:bodyPr/>
                    <a:lstStyle/>
                    <a:p>
                      <a:r>
                        <a:rPr lang="en-US" sz="1400" dirty="0"/>
                        <a:t>Proposed Model</a:t>
                      </a:r>
                    </a:p>
                  </a:txBody>
                  <a:tcPr/>
                </a:tc>
                <a:tc>
                  <a:txBody>
                    <a:bodyPr/>
                    <a:lstStyle/>
                    <a:p>
                      <a:pPr algn="r" fontAlgn="b"/>
                      <a:r>
                        <a:rPr lang="en-US" sz="1400" b="0" i="0" u="none" strike="noStrike" dirty="0">
                          <a:solidFill>
                            <a:srgbClr val="000000"/>
                          </a:solidFill>
                          <a:effectLst/>
                          <a:latin typeface="Calibri" panose="020F0502020204030204" pitchFamily="34" charset="0"/>
                        </a:rPr>
                        <a:t>0.6987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0.6987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0.5444</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0.7104</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0.7730</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0.6497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0.6497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0.4571</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0.6547</a:t>
                      </a:r>
                    </a:p>
                  </a:txBody>
                  <a:tcPr marL="3810" marR="3810" marT="3810" marB="0" anchor="b"/>
                </a:tc>
                <a:tc>
                  <a:txBody>
                    <a:bodyPr/>
                    <a:lstStyle/>
                    <a:p>
                      <a:pPr algn="r" fontAlgn="b"/>
                      <a:r>
                        <a:rPr lang="en-US" sz="1400" b="0" i="0" u="none" strike="noStrike" dirty="0">
                          <a:solidFill>
                            <a:srgbClr val="000000"/>
                          </a:solidFill>
                          <a:effectLst/>
                          <a:latin typeface="Calibri" panose="020F0502020204030204" pitchFamily="34" charset="0"/>
                        </a:rPr>
                        <a:t>0.7365</a:t>
                      </a:r>
                    </a:p>
                  </a:txBody>
                  <a:tcPr marL="3810" marR="3810" marT="3810" marB="0" anchor="b"/>
                </a:tc>
                <a:extLst>
                  <a:ext uri="{0D108BD9-81ED-4DB2-BD59-A6C34878D82A}">
                    <a16:rowId xmlns:a16="http://schemas.microsoft.com/office/drawing/2014/main" val="4036307370"/>
                  </a:ext>
                </a:extLst>
              </a:tr>
            </a:tbl>
          </a:graphicData>
        </a:graphic>
      </p:graphicFrame>
      <p:sp>
        <p:nvSpPr>
          <p:cNvPr id="5" name="Rectangle 4">
            <a:extLst>
              <a:ext uri="{FF2B5EF4-FFF2-40B4-BE49-F238E27FC236}">
                <a16:creationId xmlns:a16="http://schemas.microsoft.com/office/drawing/2014/main" id="{D55524DD-4138-4847-B802-4364EF0C094B}"/>
              </a:ext>
            </a:extLst>
          </p:cNvPr>
          <p:cNvSpPr/>
          <p:nvPr/>
        </p:nvSpPr>
        <p:spPr>
          <a:xfrm>
            <a:off x="1688520" y="3321884"/>
            <a:ext cx="10127694" cy="3206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4">
            <a:extLst>
              <a:ext uri="{FF2B5EF4-FFF2-40B4-BE49-F238E27FC236}">
                <a16:creationId xmlns:a16="http://schemas.microsoft.com/office/drawing/2014/main" id="{9FFD95AC-F7E6-4274-A608-73FEA50F3526}"/>
              </a:ext>
            </a:extLst>
          </p:cNvPr>
          <p:cNvGraphicFramePr>
            <a:graphicFrameLocks noGrp="1"/>
          </p:cNvGraphicFramePr>
          <p:nvPr>
            <p:extLst>
              <p:ext uri="{D42A27DB-BD31-4B8C-83A1-F6EECF244321}">
                <p14:modId xmlns:p14="http://schemas.microsoft.com/office/powerpoint/2010/main" val="136965257"/>
              </p:ext>
            </p:extLst>
          </p:nvPr>
        </p:nvGraphicFramePr>
        <p:xfrm>
          <a:off x="426528" y="4085669"/>
          <a:ext cx="11389686" cy="2205990"/>
        </p:xfrm>
        <a:graphic>
          <a:graphicData uri="http://schemas.openxmlformats.org/drawingml/2006/table">
            <a:tbl>
              <a:tblPr firstRow="1" bandRow="1">
                <a:tableStyleId>{5940675A-B579-460E-94D1-54222C63F5DA}</a:tableStyleId>
              </a:tblPr>
              <a:tblGrid>
                <a:gridCol w="1269232">
                  <a:extLst>
                    <a:ext uri="{9D8B030D-6E8A-4147-A177-3AD203B41FA5}">
                      <a16:colId xmlns:a16="http://schemas.microsoft.com/office/drawing/2014/main" val="3310985104"/>
                    </a:ext>
                  </a:extLst>
                </a:gridCol>
                <a:gridCol w="2790514">
                  <a:extLst>
                    <a:ext uri="{9D8B030D-6E8A-4147-A177-3AD203B41FA5}">
                      <a16:colId xmlns:a16="http://schemas.microsoft.com/office/drawing/2014/main" val="899101939"/>
                    </a:ext>
                  </a:extLst>
                </a:gridCol>
                <a:gridCol w="1432380">
                  <a:extLst>
                    <a:ext uri="{9D8B030D-6E8A-4147-A177-3AD203B41FA5}">
                      <a16:colId xmlns:a16="http://schemas.microsoft.com/office/drawing/2014/main" val="161536980"/>
                    </a:ext>
                  </a:extLst>
                </a:gridCol>
                <a:gridCol w="5897560">
                  <a:extLst>
                    <a:ext uri="{9D8B030D-6E8A-4147-A177-3AD203B41FA5}">
                      <a16:colId xmlns:a16="http://schemas.microsoft.com/office/drawing/2014/main" val="2004979048"/>
                    </a:ext>
                  </a:extLst>
                </a:gridCol>
              </a:tblGrid>
              <a:tr h="275273">
                <a:tc gridSpan="4">
                  <a:txBody>
                    <a:bodyPr/>
                    <a:lstStyle/>
                    <a:p>
                      <a:r>
                        <a:rPr lang="en-US" sz="1400" b="1" dirty="0">
                          <a:solidFill>
                            <a:schemeClr val="bg1"/>
                          </a:solidFill>
                        </a:rPr>
                        <a:t>Table 6: Instances Correctly Identified by Proposed Model that were Missed by Best Competing Model</a:t>
                      </a:r>
                    </a:p>
                  </a:txBody>
                  <a:tcPr>
                    <a:solidFill>
                      <a:schemeClr val="tx1"/>
                    </a:solidFill>
                  </a:tcPr>
                </a:tc>
                <a:tc hMerge="1">
                  <a:txBody>
                    <a:bodyPr/>
                    <a:lstStyle/>
                    <a:p>
                      <a:endParaRPr lang="en-US" sz="800" b="1" dirty="0"/>
                    </a:p>
                  </a:txBody>
                  <a:tcPr/>
                </a:tc>
                <a:tc hMerge="1">
                  <a:txBody>
                    <a:bodyPr/>
                    <a:lstStyle/>
                    <a:p>
                      <a:endParaRPr lang="en-US" sz="800" b="1" dirty="0"/>
                    </a:p>
                  </a:txBody>
                  <a:tcPr/>
                </a:tc>
                <a:tc hMerge="1">
                  <a:txBody>
                    <a:bodyPr/>
                    <a:lstStyle/>
                    <a:p>
                      <a:endParaRPr lang="en-US" sz="800" b="1" dirty="0"/>
                    </a:p>
                  </a:txBody>
                  <a:tcPr/>
                </a:tc>
                <a:extLst>
                  <a:ext uri="{0D108BD9-81ED-4DB2-BD59-A6C34878D82A}">
                    <a16:rowId xmlns:a16="http://schemas.microsoft.com/office/drawing/2014/main" val="1171836632"/>
                  </a:ext>
                </a:extLst>
              </a:tr>
              <a:tr h="275273">
                <a:tc>
                  <a:txBody>
                    <a:bodyPr/>
                    <a:lstStyle/>
                    <a:p>
                      <a:r>
                        <a:rPr lang="en-US" sz="1400" b="1" dirty="0"/>
                        <a:t>Dataset</a:t>
                      </a:r>
                    </a:p>
                  </a:txBody>
                  <a:tcPr/>
                </a:tc>
                <a:tc>
                  <a:txBody>
                    <a:bodyPr/>
                    <a:lstStyle/>
                    <a:p>
                      <a:r>
                        <a:rPr lang="en-US" sz="1400" b="1" dirty="0"/>
                        <a:t>Query</a:t>
                      </a:r>
                    </a:p>
                  </a:txBody>
                  <a:tcPr/>
                </a:tc>
                <a:tc>
                  <a:txBody>
                    <a:bodyPr/>
                    <a:lstStyle/>
                    <a:p>
                      <a:r>
                        <a:rPr lang="en-US" sz="1400" b="1" dirty="0"/>
                        <a:t>Model</a:t>
                      </a:r>
                    </a:p>
                  </a:txBody>
                  <a:tcPr/>
                </a:tc>
                <a:tc>
                  <a:txBody>
                    <a:bodyPr/>
                    <a:lstStyle/>
                    <a:p>
                      <a:r>
                        <a:rPr lang="en-US" sz="1400" b="1" dirty="0"/>
                        <a:t>Top Returned Result</a:t>
                      </a:r>
                    </a:p>
                  </a:txBody>
                  <a:tcPr/>
                </a:tc>
                <a:extLst>
                  <a:ext uri="{0D108BD9-81ED-4DB2-BD59-A6C34878D82A}">
                    <a16:rowId xmlns:a16="http://schemas.microsoft.com/office/drawing/2014/main" val="2543338165"/>
                  </a:ext>
                </a:extLst>
              </a:tr>
              <a:tr h="275273">
                <a:tc rowSpan="2">
                  <a:txBody>
                    <a:bodyPr/>
                    <a:lstStyle/>
                    <a:p>
                      <a:r>
                        <a:rPr lang="en-US" sz="1400" dirty="0"/>
                        <a:t>COVID-19</a:t>
                      </a:r>
                    </a:p>
                  </a:txBody>
                  <a:tcPr/>
                </a:tc>
                <a:tc rowSpan="2">
                  <a:txBody>
                    <a:bodyPr/>
                    <a:lstStyle/>
                    <a:p>
                      <a:pPr algn="l" fontAlgn="b"/>
                      <a:r>
                        <a:rPr lang="en-US" sz="1400" b="0" i="0" u="none" strike="noStrike" dirty="0">
                          <a:solidFill>
                            <a:srgbClr val="000000"/>
                          </a:solidFill>
                          <a:effectLst/>
                          <a:latin typeface="Calibri" panose="020F0502020204030204" pitchFamily="34" charset="0"/>
                        </a:rPr>
                        <a:t>Secret Service Struck Again by Coronavirus Outbreak</a:t>
                      </a:r>
                    </a:p>
                  </a:txBody>
                  <a:tcPr marL="3810" marR="3810" marT="3810" marB="0" anchor="b"/>
                </a:tc>
                <a:tc>
                  <a:txBody>
                    <a:bodyPr/>
                    <a:lstStyle/>
                    <a:p>
                      <a:r>
                        <a:rPr lang="en-US" sz="1400" dirty="0"/>
                        <a:t>MV-LSTM</a:t>
                      </a:r>
                    </a:p>
                  </a:txBody>
                  <a:tcPr/>
                </a:tc>
                <a:tc>
                  <a:txBody>
                    <a:bodyPr/>
                    <a:lstStyle/>
                    <a:p>
                      <a:pPr algn="l" fontAlgn="b"/>
                      <a:r>
                        <a:rPr lang="en-US" sz="1400" b="0" i="0" u="none" strike="noStrike" dirty="0">
                          <a:solidFill>
                            <a:srgbClr val="000000"/>
                          </a:solidFill>
                          <a:effectLst/>
                          <a:latin typeface="Calibri" panose="020F0502020204030204" pitchFamily="34" charset="0"/>
                        </a:rPr>
                        <a:t>Politics live updates: Congress to pick up COVID relief talks as lawmakers eye stimulus checks</a:t>
                      </a:r>
                    </a:p>
                  </a:txBody>
                  <a:tcPr marL="3810" marR="3810" marT="3810" marB="0" anchor="b"/>
                </a:tc>
                <a:extLst>
                  <a:ext uri="{0D108BD9-81ED-4DB2-BD59-A6C34878D82A}">
                    <a16:rowId xmlns:a16="http://schemas.microsoft.com/office/drawing/2014/main" val="684069244"/>
                  </a:ext>
                </a:extLst>
              </a:tr>
              <a:tr h="275273">
                <a:tc vMerge="1">
                  <a:txBody>
                    <a:bodyPr/>
                    <a:lstStyle/>
                    <a:p>
                      <a:endParaRPr lang="en-US" dirty="0"/>
                    </a:p>
                  </a:txBody>
                  <a:tcPr/>
                </a:tc>
                <a:tc vMerge="1">
                  <a:txBody>
                    <a:bodyPr/>
                    <a:lstStyle/>
                    <a:p>
                      <a:endParaRPr lang="en-US" dirty="0"/>
                    </a:p>
                  </a:txBody>
                  <a:tcPr/>
                </a:tc>
                <a:tc>
                  <a:txBody>
                    <a:bodyPr/>
                    <a:lstStyle/>
                    <a:p>
                      <a:r>
                        <a:rPr lang="en-US" sz="1400" dirty="0"/>
                        <a:t>Proposed Model</a:t>
                      </a:r>
                    </a:p>
                  </a:txBody>
                  <a:tcPr/>
                </a:tc>
                <a:tc>
                  <a:txBody>
                    <a:bodyPr/>
                    <a:lstStyle/>
                    <a:p>
                      <a:pPr algn="l" fontAlgn="b"/>
                      <a:r>
                        <a:rPr lang="en-US" sz="1400" b="0" i="0" u="none" strike="noStrike" dirty="0">
                          <a:solidFill>
                            <a:srgbClr val="000000"/>
                          </a:solidFill>
                          <a:effectLst/>
                          <a:latin typeface="Calibri" panose="020F0502020204030204" pitchFamily="34" charset="0"/>
                        </a:rPr>
                        <a:t>Dozens of Secret Service officers sidelined by coronavirus outbreak</a:t>
                      </a:r>
                    </a:p>
                  </a:txBody>
                  <a:tcPr marL="3810" marR="3810" marT="3810" marB="0" anchor="b"/>
                </a:tc>
                <a:extLst>
                  <a:ext uri="{0D108BD9-81ED-4DB2-BD59-A6C34878D82A}">
                    <a16:rowId xmlns:a16="http://schemas.microsoft.com/office/drawing/2014/main" val="1909836372"/>
                  </a:ext>
                </a:extLst>
              </a:tr>
              <a:tr h="275273">
                <a:tc rowSpan="2">
                  <a:txBody>
                    <a:bodyPr/>
                    <a:lstStyle/>
                    <a:p>
                      <a:r>
                        <a:rPr lang="en-US" sz="1400" dirty="0"/>
                        <a:t>International Affairs</a:t>
                      </a:r>
                    </a:p>
                  </a:txBody>
                  <a:tcPr/>
                </a:tc>
                <a:tc rowSpan="2">
                  <a:txBody>
                    <a:bodyPr/>
                    <a:lstStyle/>
                    <a:p>
                      <a:pPr algn="l" fontAlgn="b"/>
                      <a:r>
                        <a:rPr lang="en-US" sz="1400" b="0" i="0" u="none" strike="noStrike" dirty="0">
                          <a:solidFill>
                            <a:srgbClr val="000000"/>
                          </a:solidFill>
                          <a:effectLst/>
                          <a:latin typeface="Calibri" panose="020F0502020204030204" pitchFamily="34" charset="0"/>
                        </a:rPr>
                        <a:t>Hurricane Iota now lashing Nicaragua as a Category 2 storm, but it's still a record-setter</a:t>
                      </a:r>
                    </a:p>
                  </a:txBody>
                  <a:tcPr marL="3810" marR="3810" marT="3810" marB="0" anchor="b"/>
                </a:tc>
                <a:tc>
                  <a:txBody>
                    <a:bodyPr/>
                    <a:lstStyle/>
                    <a:p>
                      <a:r>
                        <a:rPr lang="en-US" sz="1400" dirty="0"/>
                        <a:t>MV-LSTM</a:t>
                      </a: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Monday Night Football Ratings Crash by 30%, ESPN's Least Watched Week 9 Game Since 2004</a:t>
                      </a:r>
                    </a:p>
                  </a:txBody>
                  <a:tcPr marL="3810" marR="3810" marT="3810" marB="0" anchor="b"/>
                </a:tc>
                <a:extLst>
                  <a:ext uri="{0D108BD9-81ED-4DB2-BD59-A6C34878D82A}">
                    <a16:rowId xmlns:a16="http://schemas.microsoft.com/office/drawing/2014/main" val="1023624106"/>
                  </a:ext>
                </a:extLst>
              </a:tr>
              <a:tr h="275273">
                <a:tc vMerge="1">
                  <a:txBody>
                    <a:bodyPr/>
                    <a:lstStyle/>
                    <a:p>
                      <a:endParaRPr lang="en-US" dirty="0"/>
                    </a:p>
                  </a:txBody>
                  <a:tcPr/>
                </a:tc>
                <a:tc vMerge="1">
                  <a:txBody>
                    <a:bodyPr/>
                    <a:lstStyle/>
                    <a:p>
                      <a:pPr algn="l" fontAlgn="b"/>
                      <a:endParaRPr lang="en-US" sz="1100" b="0" i="0" u="none" strike="noStrike" dirty="0">
                        <a:solidFill>
                          <a:srgbClr val="000000"/>
                        </a:solidFill>
                        <a:effectLst/>
                        <a:latin typeface="Calibri" panose="020F0502020204030204" pitchFamily="34" charset="0"/>
                      </a:endParaRPr>
                    </a:p>
                  </a:txBody>
                  <a:tcPr marL="3810" marR="3810" marT="3810" marB="0" anchor="b"/>
                </a:tc>
                <a:tc>
                  <a:txBody>
                    <a:bodyPr/>
                    <a:lstStyle/>
                    <a:p>
                      <a:r>
                        <a:rPr lang="en-US" sz="1400" dirty="0"/>
                        <a:t>Proposed Model</a:t>
                      </a:r>
                    </a:p>
                  </a:txBody>
                  <a:tcPr/>
                </a:tc>
                <a:tc>
                  <a:txBody>
                    <a:bodyPr/>
                    <a:lstStyle/>
                    <a:p>
                      <a:pPr algn="l" fontAlgn="b"/>
                      <a:r>
                        <a:rPr lang="en-US" sz="1400" b="0" i="0" u="none" strike="noStrike" dirty="0">
                          <a:solidFill>
                            <a:srgbClr val="000000"/>
                          </a:solidFill>
                          <a:effectLst/>
                          <a:latin typeface="Calibri" panose="020F0502020204030204" pitchFamily="34" charset="0"/>
                        </a:rPr>
                        <a:t>Hurricane Eta slams into Nicaragua as a Category 4 storm, causing damage and rivers to overflow</a:t>
                      </a:r>
                    </a:p>
                  </a:txBody>
                  <a:tcPr marL="3810" marR="3810" marT="3810" marB="0" anchor="b"/>
                </a:tc>
                <a:extLst>
                  <a:ext uri="{0D108BD9-81ED-4DB2-BD59-A6C34878D82A}">
                    <a16:rowId xmlns:a16="http://schemas.microsoft.com/office/drawing/2014/main" val="2243587515"/>
                  </a:ext>
                </a:extLst>
              </a:tr>
            </a:tbl>
          </a:graphicData>
        </a:graphic>
      </p:graphicFrame>
      <p:sp>
        <p:nvSpPr>
          <p:cNvPr id="7" name="TextBox 6">
            <a:extLst>
              <a:ext uri="{FF2B5EF4-FFF2-40B4-BE49-F238E27FC236}">
                <a16:creationId xmlns:a16="http://schemas.microsoft.com/office/drawing/2014/main" id="{4D88834A-09C1-4ED8-A5B7-D29E6C5E2DF9}"/>
              </a:ext>
            </a:extLst>
          </p:cNvPr>
          <p:cNvSpPr txBox="1"/>
          <p:nvPr/>
        </p:nvSpPr>
        <p:spPr>
          <a:xfrm>
            <a:off x="433647" y="3642518"/>
            <a:ext cx="41507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*:p-value&lt;0.05, **p-value&lt;0.01, ***p-value&lt;.001</a:t>
            </a:r>
          </a:p>
          <a:p>
            <a:endParaRPr lang="en-US" dirty="0"/>
          </a:p>
        </p:txBody>
      </p:sp>
      <p:pic>
        <p:nvPicPr>
          <p:cNvPr id="3" name="Audio 2">
            <a:hlinkClick r:id="" action="ppaction://media"/>
            <a:extLst>
              <a:ext uri="{FF2B5EF4-FFF2-40B4-BE49-F238E27FC236}">
                <a16:creationId xmlns:a16="http://schemas.microsoft.com/office/drawing/2014/main" id="{59946268-D476-4CA0-AB58-2F95C77B7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3808808"/>
      </p:ext>
    </p:extLst>
  </p:cSld>
  <p:clrMapOvr>
    <a:masterClrMapping/>
  </p:clrMapOvr>
  <mc:AlternateContent xmlns:mc="http://schemas.openxmlformats.org/markup-compatibility/2006">
    <mc:Choice xmlns:p14="http://schemas.microsoft.com/office/powerpoint/2010/main" Requires="p14">
      <p:transition spd="slow" p14:dur="2000" advTm="163501"/>
    </mc:Choice>
    <mc:Fallback>
      <p:transition spd="slow" advTm="16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6F57-4851-41F8-9B12-CEA69927D661}"/>
              </a:ext>
            </a:extLst>
          </p:cNvPr>
          <p:cNvSpPr>
            <a:spLocks noGrp="1"/>
          </p:cNvSpPr>
          <p:nvPr>
            <p:ph type="title"/>
          </p:nvPr>
        </p:nvSpPr>
        <p:spPr/>
        <p:txBody>
          <a:bodyPr/>
          <a:lstStyle/>
          <a:p>
            <a:r>
              <a:rPr lang="en-US" dirty="0"/>
              <a:t>Conclusions and Future Directions</a:t>
            </a:r>
          </a:p>
        </p:txBody>
      </p:sp>
      <p:sp>
        <p:nvSpPr>
          <p:cNvPr id="3" name="Content Placeholder 2">
            <a:extLst>
              <a:ext uri="{FF2B5EF4-FFF2-40B4-BE49-F238E27FC236}">
                <a16:creationId xmlns:a16="http://schemas.microsoft.com/office/drawing/2014/main" id="{D0B14CE8-1B64-4FE6-AAF4-AE3A1636E0EB}"/>
              </a:ext>
            </a:extLst>
          </p:cNvPr>
          <p:cNvSpPr>
            <a:spLocks noGrp="1"/>
          </p:cNvSpPr>
          <p:nvPr>
            <p:ph idx="1"/>
          </p:nvPr>
        </p:nvSpPr>
        <p:spPr/>
        <p:txBody>
          <a:bodyPr/>
          <a:lstStyle/>
          <a:p>
            <a:r>
              <a:rPr lang="en-US" dirty="0"/>
              <a:t>A model that captures named entities, word co-occurrences, and phrase sequences is well suited to the task of matching semantically similar article headlines. </a:t>
            </a:r>
          </a:p>
          <a:p>
            <a:r>
              <a:rPr lang="en-US" dirty="0"/>
              <a:t>Our proposed model outperforms benchmark DL-based models that do not incorporate these techniques</a:t>
            </a:r>
          </a:p>
          <a:p>
            <a:r>
              <a:rPr lang="en-US" dirty="0"/>
              <a:t>Promising directions for future work can incorporate network analytics to better understand headline propagation.</a:t>
            </a:r>
          </a:p>
        </p:txBody>
      </p:sp>
      <p:pic>
        <p:nvPicPr>
          <p:cNvPr id="4" name="Audio 3">
            <a:hlinkClick r:id="" action="ppaction://media"/>
            <a:extLst>
              <a:ext uri="{FF2B5EF4-FFF2-40B4-BE49-F238E27FC236}">
                <a16:creationId xmlns:a16="http://schemas.microsoft.com/office/drawing/2014/main" id="{39F9E24B-DEC0-4D91-8E86-801B09BB5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664653742"/>
      </p:ext>
    </p:extLst>
  </p:cSld>
  <p:clrMapOvr>
    <a:masterClrMapping/>
  </p:clrMapOvr>
  <mc:AlternateContent xmlns:mc="http://schemas.openxmlformats.org/markup-compatibility/2006">
    <mc:Choice xmlns:p14="http://schemas.microsoft.com/office/powerpoint/2010/main" Requires="p14">
      <p:transition spd="slow" p14:dur="2000" advTm="52161"/>
    </mc:Choice>
    <mc:Fallback>
      <p:transition spd="slow" advTm="5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06D8-F689-4E34-A693-C5BACD3D9147}"/>
              </a:ext>
            </a:extLst>
          </p:cNvPr>
          <p:cNvSpPr>
            <a:spLocks noGrp="1"/>
          </p:cNvSpPr>
          <p:nvPr>
            <p:ph type="title"/>
          </p:nvPr>
        </p:nvSpPr>
        <p:spPr>
          <a:xfrm>
            <a:off x="838200" y="365126"/>
            <a:ext cx="10515600" cy="304726"/>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EBCC2D90-9443-4222-9752-AB5F4B6B07BD}"/>
              </a:ext>
            </a:extLst>
          </p:cNvPr>
          <p:cNvSpPr>
            <a:spLocks noGrp="1"/>
          </p:cNvSpPr>
          <p:nvPr>
            <p:ph idx="1"/>
          </p:nvPr>
        </p:nvSpPr>
        <p:spPr>
          <a:xfrm>
            <a:off x="717699" y="983512"/>
            <a:ext cx="10636102" cy="5417288"/>
          </a:xfrm>
        </p:spPr>
        <p:txBody>
          <a:bodyPr>
            <a:noAutofit/>
          </a:bodyPr>
          <a:lstStyle/>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Adam </a:t>
            </a:r>
            <a:r>
              <a:rPr lang="en-US" sz="1200" dirty="0" err="1">
                <a:effectLst/>
                <a:latin typeface="Linux Libertine"/>
                <a:ea typeface="Times New Roman" panose="02020603050405020304" pitchFamily="18" charset="0"/>
                <a:cs typeface="Times New Roman" panose="02020603050405020304" pitchFamily="18" charset="0"/>
              </a:rPr>
              <a:t>Badawy</a:t>
            </a:r>
            <a:r>
              <a:rPr lang="en-US" sz="1200" dirty="0">
                <a:effectLst/>
                <a:latin typeface="Linux Libertine"/>
                <a:ea typeface="Times New Roman" panose="02020603050405020304" pitchFamily="18" charset="0"/>
                <a:cs typeface="Times New Roman" panose="02020603050405020304" pitchFamily="18" charset="0"/>
              </a:rPr>
              <a:t>, Aseel </a:t>
            </a:r>
            <a:r>
              <a:rPr lang="en-US" sz="1200" dirty="0" err="1">
                <a:effectLst/>
                <a:latin typeface="Linux Libertine"/>
                <a:ea typeface="Times New Roman" panose="02020603050405020304" pitchFamily="18" charset="0"/>
                <a:cs typeface="Times New Roman" panose="02020603050405020304" pitchFamily="18" charset="0"/>
              </a:rPr>
              <a:t>Addawood</a:t>
            </a:r>
            <a:r>
              <a:rPr lang="en-US" sz="1200" dirty="0">
                <a:effectLst/>
                <a:latin typeface="Linux Libertine"/>
                <a:ea typeface="Times New Roman" panose="02020603050405020304" pitchFamily="18" charset="0"/>
                <a:cs typeface="Times New Roman" panose="02020603050405020304" pitchFamily="18" charset="0"/>
              </a:rPr>
              <a:t>, Kristina </a:t>
            </a:r>
            <a:r>
              <a:rPr lang="en-US" sz="1200" dirty="0" err="1">
                <a:effectLst/>
                <a:latin typeface="Linux Libertine"/>
                <a:ea typeface="Times New Roman" panose="02020603050405020304" pitchFamily="18" charset="0"/>
                <a:cs typeface="Times New Roman" panose="02020603050405020304" pitchFamily="18" charset="0"/>
              </a:rPr>
              <a:t>Lerman</a:t>
            </a:r>
            <a:r>
              <a:rPr lang="en-US" sz="1200" dirty="0">
                <a:effectLst/>
                <a:latin typeface="Linux Libertine"/>
                <a:ea typeface="Times New Roman" panose="02020603050405020304" pitchFamily="18" charset="0"/>
                <a:cs typeface="Times New Roman" panose="02020603050405020304" pitchFamily="18" charset="0"/>
              </a:rPr>
              <a:t>, </a:t>
            </a:r>
            <a:r>
              <a:rPr lang="en-US" sz="1200" i="1" dirty="0">
                <a:effectLst/>
                <a:latin typeface="Linux Libertine"/>
                <a:ea typeface="Times New Roman" panose="02020603050405020304" pitchFamily="18" charset="0"/>
                <a:cs typeface="Times New Roman" panose="02020603050405020304" pitchFamily="18" charset="0"/>
              </a:rPr>
              <a:t>et al.</a:t>
            </a:r>
            <a:r>
              <a:rPr lang="en-US" sz="1200" dirty="0">
                <a:effectLst/>
                <a:latin typeface="Linux Libertine"/>
                <a:ea typeface="Times New Roman" panose="02020603050405020304" pitchFamily="18" charset="0"/>
                <a:cs typeface="Times New Roman" panose="02020603050405020304" pitchFamily="18" charset="0"/>
              </a:rPr>
              <a:t> 2019. Characterizing the 2016 Russian IRA influence campaign. </a:t>
            </a:r>
            <a:r>
              <a:rPr lang="en-US" sz="1200" i="1" dirty="0">
                <a:effectLst/>
                <a:latin typeface="Linux Libertine"/>
                <a:ea typeface="Times New Roman" panose="02020603050405020304" pitchFamily="18" charset="0"/>
                <a:cs typeface="Times New Roman" panose="02020603050405020304" pitchFamily="18" charset="0"/>
              </a:rPr>
              <a:t>Social Network Analysis Mining</a:t>
            </a:r>
            <a:r>
              <a:rPr lang="en-US" sz="1200" dirty="0">
                <a:effectLst/>
                <a:latin typeface="Linux Libertine"/>
                <a:ea typeface="Times New Roman" panose="02020603050405020304" pitchFamily="18" charset="0"/>
                <a:cs typeface="Times New Roman" panose="02020603050405020304" pitchFamily="18" charset="0"/>
              </a:rPr>
              <a:t> 9,</a:t>
            </a:r>
            <a:r>
              <a:rPr lang="en-US" sz="1200" b="1" dirty="0">
                <a:effectLst/>
                <a:latin typeface="Linux Libertine"/>
                <a:ea typeface="Times New Roman" panose="02020603050405020304" pitchFamily="18" charset="0"/>
                <a:cs typeface="Times New Roman" panose="02020603050405020304" pitchFamily="18" charset="0"/>
              </a:rPr>
              <a:t> </a:t>
            </a:r>
            <a:r>
              <a:rPr lang="en-US" sz="1200" dirty="0">
                <a:effectLst/>
                <a:latin typeface="Linux Libertine"/>
                <a:ea typeface="Times New Roman" panose="02020603050405020304" pitchFamily="18" charset="0"/>
                <a:cs typeface="Times New Roman" panose="02020603050405020304" pitchFamily="18" charset="0"/>
              </a:rPr>
              <a:t>31. DOI: </a:t>
            </a:r>
            <a:r>
              <a:rPr lang="en-US" sz="1200" dirty="0">
                <a:effectLst/>
                <a:latin typeface="Linux Libertine"/>
                <a:ea typeface="Times New Roman" panose="02020603050405020304" pitchFamily="18" charset="0"/>
                <a:cs typeface="Times New Roman" panose="02020603050405020304" pitchFamily="18" charset="0"/>
                <a:hlinkClick r:id="rId4"/>
              </a:rPr>
              <a:t>https://doi.org/10.1007/s13278-019-0578-6</a:t>
            </a:r>
            <a:r>
              <a:rPr lang="en-US" sz="1200" dirty="0">
                <a:effectLst/>
                <a:latin typeface="Linux Libertine"/>
                <a:ea typeface="Calibri" panose="020F0502020204030204" pitchFamily="34" charset="0"/>
                <a:cs typeface="Times New Roman" panose="02020603050405020304" pitchFamily="18" charset="0"/>
              </a:rPr>
              <a:t>.</a:t>
            </a:r>
          </a:p>
          <a:p>
            <a:pPr marL="0" marR="0" indent="0">
              <a:spcBef>
                <a:spcPts val="0"/>
              </a:spcBef>
              <a:spcAft>
                <a:spcPts val="0"/>
              </a:spcAft>
              <a:buNone/>
            </a:pPr>
            <a:endParaRPr lang="en-US" sz="1200" dirty="0">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Gabriele </a:t>
            </a:r>
            <a:r>
              <a:rPr lang="en-US" sz="1200" dirty="0" err="1">
                <a:effectLst/>
                <a:latin typeface="Linux Libertine"/>
                <a:ea typeface="Calibri" panose="020F0502020204030204" pitchFamily="34" charset="0"/>
                <a:cs typeface="Times New Roman" panose="02020603050405020304" pitchFamily="18" charset="0"/>
              </a:rPr>
              <a:t>Cosentino</a:t>
            </a:r>
            <a:r>
              <a:rPr lang="en-US" sz="1200" dirty="0">
                <a:effectLst/>
                <a:latin typeface="Linux Libertine"/>
                <a:ea typeface="Calibri" panose="020F0502020204030204" pitchFamily="34" charset="0"/>
                <a:cs typeface="Times New Roman" panose="02020603050405020304" pitchFamily="18" charset="0"/>
              </a:rPr>
              <a:t>. 2020. Polarize and conquer: Russian influence operations in the United States. In </a:t>
            </a:r>
            <a:r>
              <a:rPr lang="en-US" sz="1200" i="1" dirty="0">
                <a:effectLst/>
                <a:latin typeface="Linux Libertine"/>
                <a:ea typeface="Calibri" panose="020F0502020204030204" pitchFamily="34" charset="0"/>
                <a:cs typeface="Times New Roman" panose="02020603050405020304" pitchFamily="18" charset="0"/>
              </a:rPr>
              <a:t>Social Media and the Post-Truth World Order</a:t>
            </a:r>
            <a:r>
              <a:rPr lang="en-US" sz="1200" dirty="0">
                <a:effectLst/>
                <a:latin typeface="Linux Libertine"/>
                <a:ea typeface="Calibri" panose="020F0502020204030204" pitchFamily="34" charset="0"/>
                <a:cs typeface="Times New Roman" panose="02020603050405020304" pitchFamily="18" charset="0"/>
              </a:rPr>
              <a:t>,  33-57. Palgrave Pivot, Cham.</a:t>
            </a:r>
          </a:p>
          <a:p>
            <a:pPr marL="0" marR="0" indent="0">
              <a:spcBef>
                <a:spcPts val="0"/>
              </a:spcBef>
              <a:spcAft>
                <a:spcPts val="0"/>
              </a:spcAft>
              <a:buNone/>
            </a:pPr>
            <a:endParaRPr lang="en-US" sz="1200" dirty="0">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Elizabeth Anne Bodine-Baron, Todd C. </a:t>
            </a:r>
            <a:r>
              <a:rPr lang="en-US" sz="1200" dirty="0" err="1">
                <a:effectLst/>
                <a:latin typeface="Linux Libertine"/>
                <a:ea typeface="Calibri" panose="020F0502020204030204" pitchFamily="34" charset="0"/>
                <a:cs typeface="Times New Roman" panose="02020603050405020304" pitchFamily="18" charset="0"/>
              </a:rPr>
              <a:t>Helmus</a:t>
            </a:r>
            <a:r>
              <a:rPr lang="en-US" sz="1200" dirty="0">
                <a:effectLst/>
                <a:latin typeface="Linux Libertine"/>
                <a:ea typeface="Calibri" panose="020F0502020204030204" pitchFamily="34" charset="0"/>
                <a:cs typeface="Times New Roman" panose="02020603050405020304" pitchFamily="18" charset="0"/>
              </a:rPr>
              <a:t>, Andrew </a:t>
            </a:r>
            <a:r>
              <a:rPr lang="en-US" sz="1200" dirty="0" err="1">
                <a:effectLst/>
                <a:latin typeface="Linux Libertine"/>
                <a:ea typeface="Calibri" panose="020F0502020204030204" pitchFamily="34" charset="0"/>
                <a:cs typeface="Times New Roman" panose="02020603050405020304" pitchFamily="18" charset="0"/>
              </a:rPr>
              <a:t>Radin</a:t>
            </a:r>
            <a:r>
              <a:rPr lang="en-US" sz="1200" dirty="0">
                <a:effectLst/>
                <a:latin typeface="Linux Libertine"/>
                <a:ea typeface="Calibri" panose="020F0502020204030204" pitchFamily="34" charset="0"/>
                <a:cs typeface="Times New Roman" panose="02020603050405020304" pitchFamily="18" charset="0"/>
              </a:rPr>
              <a:t>, and Elina </a:t>
            </a:r>
            <a:r>
              <a:rPr lang="en-US" sz="1200" dirty="0" err="1">
                <a:effectLst/>
                <a:latin typeface="Linux Libertine"/>
                <a:ea typeface="Calibri" panose="020F0502020204030204" pitchFamily="34" charset="0"/>
                <a:cs typeface="Times New Roman" panose="02020603050405020304" pitchFamily="18" charset="0"/>
              </a:rPr>
              <a:t>Treyger</a:t>
            </a:r>
            <a:r>
              <a:rPr lang="en-US" sz="1200" dirty="0">
                <a:effectLst/>
                <a:latin typeface="Linux Libertine"/>
                <a:ea typeface="Calibri" panose="020F0502020204030204" pitchFamily="34" charset="0"/>
                <a:cs typeface="Times New Roman" panose="02020603050405020304" pitchFamily="18" charset="0"/>
              </a:rPr>
              <a:t>. 2018. Countering Russian social media influence. Rand Corporation, Santa Monica.</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Philip N. Howard, Samuel Woolley &amp; Ryan Calo. 2018. Algorithms, bots, and political communication in the US 2016 election: The challenge of automated political communication for election law and administration</a:t>
            </a:r>
            <a:r>
              <a:rPr lang="en-US" sz="1200" i="1" dirty="0">
                <a:effectLst/>
                <a:latin typeface="Linux Libertine"/>
                <a:ea typeface="Calibri" panose="020F0502020204030204" pitchFamily="34" charset="0"/>
                <a:cs typeface="Times New Roman" panose="02020603050405020304" pitchFamily="18" charset="0"/>
              </a:rPr>
              <a:t>. Journal of Information Technology &amp; Politics</a:t>
            </a:r>
            <a:r>
              <a:rPr lang="en-US" sz="1200" dirty="0">
                <a:effectLst/>
                <a:latin typeface="Linux Libertine"/>
                <a:ea typeface="Calibri" panose="020F0502020204030204" pitchFamily="34" charset="0"/>
                <a:cs typeface="Times New Roman" panose="02020603050405020304" pitchFamily="18" charset="0"/>
              </a:rPr>
              <a:t>, 15:2, 81-93, DOI: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5"/>
              </a:rPr>
              <a:t>10.1080/19331681.2018.1448735</a:t>
            </a: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Department of State. 2020. GEC Special Report: Pillars of Russian Disinformation and Propaganda Ecosystem</a:t>
            </a:r>
            <a:r>
              <a:rPr lang="en-US" sz="1200" i="1" dirty="0">
                <a:effectLst/>
                <a:latin typeface="Linux Libertine"/>
                <a:ea typeface="Calibri" panose="020F0502020204030204" pitchFamily="34" charset="0"/>
                <a:cs typeface="Times New Roman" panose="02020603050405020304" pitchFamily="18" charset="0"/>
              </a:rPr>
              <a:t>. </a:t>
            </a:r>
            <a:r>
              <a:rPr lang="en-US" sz="1200" dirty="0">
                <a:effectLst/>
                <a:latin typeface="Linux Libertine"/>
                <a:ea typeface="Calibri" panose="020F0502020204030204" pitchFamily="34" charset="0"/>
                <a:cs typeface="Times New Roman" panose="02020603050405020304" pitchFamily="18" charset="0"/>
              </a:rPr>
              <a:t>Retrieved from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6"/>
              </a:rPr>
              <a:t>https://www.state.gov/wp-content/uploads/2020/08/Pillars-of-Russia%E2%80%99s-Disinformation-and-Propaganda-Ecosystem_08-04-20.pdf</a:t>
            </a:r>
            <a:endParaRPr lang="en-US" sz="1200" u="sng" dirty="0">
              <a:solidFill>
                <a:srgbClr val="0000FF"/>
              </a:solidFill>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u="sng" dirty="0">
              <a:solidFill>
                <a:srgbClr val="0000FF"/>
              </a:solidFill>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Samantha Bradshaw, Phillip N. Howard.  2019. The Global Disinformation Order: 2019 Global Inventory of Organized Social Media Manipulation. Oxford Internet Institute, University of </a:t>
            </a:r>
            <a:r>
              <a:rPr lang="en-US" sz="1200" dirty="0" err="1">
                <a:effectLst/>
                <a:latin typeface="Linux Libertine"/>
                <a:ea typeface="Calibri" panose="020F0502020204030204" pitchFamily="34" charset="0"/>
                <a:cs typeface="Times New Roman" panose="02020603050405020304" pitchFamily="18" charset="0"/>
              </a:rPr>
              <a:t>Oxford.Conference</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Name:ACM</a:t>
            </a:r>
            <a:r>
              <a:rPr lang="en-US" sz="1200" dirty="0">
                <a:effectLst/>
                <a:latin typeface="Linux Libertine"/>
                <a:ea typeface="Calibri" panose="020F0502020204030204" pitchFamily="34" charset="0"/>
                <a:cs typeface="Times New Roman" panose="02020603050405020304" pitchFamily="18" charset="0"/>
              </a:rPr>
              <a:t> Woodstock conference</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Matthew Rosenberg, and Julian Barnes. 2020. A Bible Burning, a Russian News Agency, and a Story Too Good to Check Out. (August 11, 2020). </a:t>
            </a:r>
            <a:r>
              <a:rPr lang="en-US" sz="1200" i="1" dirty="0">
                <a:effectLst/>
                <a:latin typeface="Linux Libertine"/>
                <a:ea typeface="Calibri" panose="020F0502020204030204" pitchFamily="34" charset="0"/>
                <a:cs typeface="Times New Roman" panose="02020603050405020304" pitchFamily="18" charset="0"/>
              </a:rPr>
              <a:t>The New York Times</a:t>
            </a:r>
            <a:r>
              <a:rPr lang="en-US" sz="1200" dirty="0">
                <a:effectLst/>
                <a:latin typeface="Linux Libertine"/>
                <a:ea typeface="Calibri" panose="020F0502020204030204" pitchFamily="34" charset="0"/>
                <a:cs typeface="Times New Roman" panose="02020603050405020304" pitchFamily="18" charset="0"/>
              </a:rPr>
              <a:t>.</a:t>
            </a:r>
            <a:r>
              <a:rPr lang="en-US" sz="1200" i="1" dirty="0">
                <a:effectLst/>
                <a:latin typeface="Linux Libertine"/>
                <a:ea typeface="Calibri" panose="020F0502020204030204" pitchFamily="34" charset="0"/>
                <a:cs typeface="Times New Roman" panose="02020603050405020304" pitchFamily="18" charset="0"/>
              </a:rPr>
              <a:t> </a:t>
            </a:r>
            <a:r>
              <a:rPr lang="en-US" sz="1200" dirty="0">
                <a:effectLst/>
                <a:latin typeface="Linux Libertine"/>
                <a:ea typeface="Calibri" panose="020F0502020204030204" pitchFamily="34" charset="0"/>
                <a:cs typeface="Times New Roman" panose="02020603050405020304" pitchFamily="18" charset="0"/>
              </a:rPr>
              <a:t>Retrieved from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7"/>
              </a:rPr>
              <a:t>https://www.nytimes.com/2020/08/11/us/politics/russia-disinformation-election-meddling.html</a:t>
            </a:r>
            <a:r>
              <a:rPr lang="en-US" sz="1200" dirty="0">
                <a:effectLst/>
                <a:latin typeface="Linux Libertine"/>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Clyde R Miller. 1939. How to detect and analyze propaganda</a:t>
            </a:r>
            <a:r>
              <a:rPr lang="en-US" sz="1200" i="1" dirty="0">
                <a:effectLst/>
                <a:latin typeface="Linux Libertine"/>
                <a:ea typeface="Calibri" panose="020F0502020204030204" pitchFamily="34" charset="0"/>
                <a:cs typeface="Times New Roman" panose="02020603050405020304" pitchFamily="18" charset="0"/>
              </a:rPr>
              <a:t>.</a:t>
            </a:r>
            <a:r>
              <a:rPr lang="en-US" sz="1200" dirty="0">
                <a:effectLst/>
                <a:latin typeface="Linux Libertine"/>
                <a:ea typeface="Calibri" panose="020F0502020204030204" pitchFamily="34" charset="0"/>
                <a:cs typeface="Times New Roman" panose="02020603050405020304" pitchFamily="18" charset="0"/>
              </a:rPr>
              <a:t> The Town Hall, Inc, New York City.</a:t>
            </a:r>
          </a:p>
          <a:p>
            <a:pPr marL="0" marR="0" indent="0">
              <a:spcBef>
                <a:spcPts val="0"/>
              </a:spcBef>
              <a:spcAft>
                <a:spcPts val="0"/>
              </a:spcAft>
              <a:buNone/>
            </a:pPr>
            <a:endParaRPr lang="en-US" sz="1200" dirty="0">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err="1">
                <a:effectLst/>
                <a:latin typeface="Linux Libertine"/>
                <a:ea typeface="Calibri" panose="020F0502020204030204" pitchFamily="34" charset="0"/>
                <a:cs typeface="Times New Roman" panose="02020603050405020304" pitchFamily="18" charset="0"/>
              </a:rPr>
              <a:t>Geir</a:t>
            </a:r>
            <a:r>
              <a:rPr lang="en-US" sz="1200" dirty="0">
                <a:effectLst/>
                <a:latin typeface="Linux Libertine"/>
                <a:ea typeface="Calibri" panose="020F0502020204030204" pitchFamily="34" charset="0"/>
                <a:cs typeface="Times New Roman" panose="02020603050405020304" pitchFamily="18" charset="0"/>
              </a:rPr>
              <a:t> Hagen Karlsen. 2019. Divide and rule: Ten Lessons about Russian Political Influence Activities in Europe. </a:t>
            </a:r>
            <a:r>
              <a:rPr lang="en-US" sz="1200" i="1" dirty="0">
                <a:effectLst/>
                <a:latin typeface="Linux Libertine"/>
                <a:ea typeface="Calibri" panose="020F0502020204030204" pitchFamily="34" charset="0"/>
                <a:cs typeface="Times New Roman" panose="02020603050405020304" pitchFamily="18" charset="0"/>
              </a:rPr>
              <a:t>Palgrave </a:t>
            </a:r>
            <a:r>
              <a:rPr lang="en-US" sz="1200" i="1" dirty="0" err="1">
                <a:effectLst/>
                <a:latin typeface="Linux Libertine"/>
                <a:ea typeface="Calibri" panose="020F0502020204030204" pitchFamily="34" charset="0"/>
                <a:cs typeface="Times New Roman" panose="02020603050405020304" pitchFamily="18" charset="0"/>
              </a:rPr>
              <a:t>Commun</a:t>
            </a:r>
            <a:r>
              <a:rPr lang="en-US" sz="1200" dirty="0">
                <a:effectLst/>
                <a:latin typeface="Linux Libertine"/>
                <a:ea typeface="Calibri" panose="020F0502020204030204" pitchFamily="34" charset="0"/>
                <a:cs typeface="Times New Roman" panose="02020603050405020304" pitchFamily="18" charset="0"/>
              </a:rPr>
              <a:t> </a:t>
            </a:r>
            <a:r>
              <a:rPr lang="en-US" sz="1200" b="1" dirty="0">
                <a:effectLst/>
                <a:latin typeface="Linux Libertine"/>
                <a:ea typeface="Calibri" panose="020F0502020204030204" pitchFamily="34" charset="0"/>
                <a:cs typeface="Times New Roman" panose="02020603050405020304" pitchFamily="18" charset="0"/>
              </a:rPr>
              <a:t>5, </a:t>
            </a:r>
            <a:r>
              <a:rPr lang="en-US" sz="1200" dirty="0">
                <a:effectLst/>
                <a:latin typeface="Linux Libertine"/>
                <a:ea typeface="Calibri" panose="020F0502020204030204" pitchFamily="34" charset="0"/>
                <a:cs typeface="Times New Roman" panose="02020603050405020304" pitchFamily="18" charset="0"/>
              </a:rPr>
              <a:t>19.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8"/>
              </a:rPr>
              <a:t>https://doi.org/10.1057/s41599-019-0227-8</a:t>
            </a:r>
            <a:r>
              <a:rPr lang="en-US" sz="1200" dirty="0">
                <a:effectLst/>
                <a:latin typeface="Linux Libertine"/>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1200" dirty="0">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Marcel H. van </a:t>
            </a:r>
            <a:r>
              <a:rPr lang="en-US" sz="1200" dirty="0" err="1">
                <a:effectLst/>
                <a:latin typeface="Linux Libertine"/>
                <a:ea typeface="Calibri" panose="020F0502020204030204" pitchFamily="34" charset="0"/>
                <a:cs typeface="Times New Roman" panose="02020603050405020304" pitchFamily="18" charset="0"/>
              </a:rPr>
              <a:t>Herpen</a:t>
            </a:r>
            <a:r>
              <a:rPr lang="en-US" sz="1200" dirty="0">
                <a:effectLst/>
                <a:latin typeface="Linux Libertine"/>
                <a:ea typeface="Calibri" panose="020F0502020204030204" pitchFamily="34" charset="0"/>
                <a:cs typeface="Times New Roman" panose="02020603050405020304" pitchFamily="18" charset="0"/>
              </a:rPr>
              <a:t>. 2016. Putin's propaganda machine : soft power and Russian foreign policy</a:t>
            </a:r>
            <a:r>
              <a:rPr lang="en-US" sz="1200" i="1" dirty="0">
                <a:effectLst/>
                <a:latin typeface="Linux Libertine"/>
                <a:ea typeface="Calibri" panose="020F0502020204030204" pitchFamily="34" charset="0"/>
                <a:cs typeface="Times New Roman" panose="02020603050405020304" pitchFamily="18" charset="0"/>
              </a:rPr>
              <a:t>.</a:t>
            </a:r>
            <a:r>
              <a:rPr lang="en-US" sz="1200" dirty="0">
                <a:effectLst/>
                <a:latin typeface="Linux Libertine"/>
                <a:ea typeface="Calibri" panose="020F0502020204030204" pitchFamily="34" charset="0"/>
                <a:cs typeface="Times New Roman" panose="02020603050405020304" pitchFamily="18" charset="0"/>
              </a:rPr>
              <a:t> Rowman and Littlefield, Lanham, MD</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Peter </a:t>
            </a:r>
            <a:r>
              <a:rPr lang="en-US" sz="1200" dirty="0" err="1">
                <a:effectLst/>
                <a:latin typeface="Linux Libertine"/>
                <a:ea typeface="Calibri" panose="020F0502020204030204" pitchFamily="34" charset="0"/>
                <a:cs typeface="Times New Roman" panose="02020603050405020304" pitchFamily="18" charset="0"/>
              </a:rPr>
              <a:t>Pomerantsev</a:t>
            </a:r>
            <a:r>
              <a:rPr lang="en-US" sz="1200" dirty="0">
                <a:effectLst/>
                <a:latin typeface="Linux Libertine"/>
                <a:ea typeface="Calibri" panose="020F0502020204030204" pitchFamily="34" charset="0"/>
                <a:cs typeface="Times New Roman" panose="02020603050405020304" pitchFamily="18" charset="0"/>
              </a:rPr>
              <a:t>. 2015. “Authoritarianism Goes Global (II): The Kremlin’s Information War.” </a:t>
            </a:r>
            <a:r>
              <a:rPr lang="en-US" sz="1200" i="1" dirty="0">
                <a:effectLst/>
                <a:latin typeface="Linux Libertine"/>
                <a:ea typeface="Calibri" panose="020F0502020204030204" pitchFamily="34" charset="0"/>
                <a:cs typeface="Times New Roman" panose="02020603050405020304" pitchFamily="18" charset="0"/>
              </a:rPr>
              <a:t>Journal of Democracy</a:t>
            </a:r>
            <a:r>
              <a:rPr lang="en-US" sz="1200" dirty="0">
                <a:effectLst/>
                <a:latin typeface="Linux Libertine"/>
                <a:ea typeface="Calibri" panose="020F0502020204030204" pitchFamily="34" charset="0"/>
                <a:cs typeface="Times New Roman" panose="02020603050405020304" pitchFamily="18" charset="0"/>
              </a:rPr>
              <a:t> 26, 4, 40–50.</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Kate </a:t>
            </a:r>
            <a:r>
              <a:rPr lang="en-US" sz="1200" dirty="0" err="1">
                <a:effectLst/>
                <a:latin typeface="Linux Libertine"/>
                <a:ea typeface="Calibri" panose="020F0502020204030204" pitchFamily="34" charset="0"/>
                <a:cs typeface="Times New Roman" panose="02020603050405020304" pitchFamily="18" charset="0"/>
              </a:rPr>
              <a:t>Starbird</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Ahmer</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Arif</a:t>
            </a:r>
            <a:r>
              <a:rPr lang="en-US" sz="1200" dirty="0">
                <a:effectLst/>
                <a:latin typeface="Linux Libertine"/>
                <a:ea typeface="Calibri" panose="020F0502020204030204" pitchFamily="34" charset="0"/>
                <a:cs typeface="Times New Roman" panose="02020603050405020304" pitchFamily="18" charset="0"/>
              </a:rPr>
              <a:t>, Tom Wilson, Katherine Van </a:t>
            </a:r>
            <a:r>
              <a:rPr lang="en-US" sz="1200" dirty="0" err="1">
                <a:effectLst/>
                <a:latin typeface="Linux Libertine"/>
                <a:ea typeface="Calibri" panose="020F0502020204030204" pitchFamily="34" charset="0"/>
                <a:cs typeface="Times New Roman" panose="02020603050405020304" pitchFamily="18" charset="0"/>
              </a:rPr>
              <a:t>Koevering</a:t>
            </a:r>
            <a:r>
              <a:rPr lang="en-US" sz="1200" dirty="0">
                <a:effectLst/>
                <a:latin typeface="Linux Libertine"/>
                <a:ea typeface="Calibri" panose="020F0502020204030204" pitchFamily="34" charset="0"/>
                <a:cs typeface="Times New Roman" panose="02020603050405020304" pitchFamily="18" charset="0"/>
              </a:rPr>
              <a:t>, Katya </a:t>
            </a:r>
            <a:r>
              <a:rPr lang="en-US" sz="1200" dirty="0" err="1">
                <a:effectLst/>
                <a:latin typeface="Linux Libertine"/>
                <a:ea typeface="Calibri" panose="020F0502020204030204" pitchFamily="34" charset="0"/>
                <a:cs typeface="Times New Roman" panose="02020603050405020304" pitchFamily="18" charset="0"/>
              </a:rPr>
              <a:t>Yefimova</a:t>
            </a:r>
            <a:r>
              <a:rPr lang="en-US" sz="1200" dirty="0">
                <a:effectLst/>
                <a:latin typeface="Linux Libertine"/>
                <a:ea typeface="Calibri" panose="020F0502020204030204" pitchFamily="34" charset="0"/>
                <a:cs typeface="Times New Roman" panose="02020603050405020304" pitchFamily="18" charset="0"/>
              </a:rPr>
              <a:t>, and Daniel Scarnecchia. 2018. Ecosystem or Echo-System? Exploring Content Sharing across Alternative Media Domains.  Presented at </a:t>
            </a:r>
            <a:r>
              <a:rPr lang="en-US" sz="1200" i="1" dirty="0">
                <a:effectLst/>
                <a:latin typeface="Linux Libertine"/>
                <a:ea typeface="Calibri" panose="020F0502020204030204" pitchFamily="34" charset="0"/>
                <a:cs typeface="Times New Roman" panose="02020603050405020304" pitchFamily="18" charset="0"/>
              </a:rPr>
              <a:t>Eleventh International AAAI Conference on Web and Social Media</a:t>
            </a:r>
            <a:r>
              <a:rPr lang="en-US" sz="1200" dirty="0">
                <a:effectLst/>
                <a:latin typeface="Linux Libertine"/>
                <a:ea typeface="Calibri" panose="020F0502020204030204" pitchFamily="34" charset="0"/>
                <a:cs typeface="Times New Roman" panose="02020603050405020304" pitchFamily="18" charset="0"/>
              </a:rPr>
              <a:t> (ICWSM 2018), Stanford, CA.</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indent="0">
              <a:buNone/>
            </a:pPr>
            <a:endParaRPr lang="en-US" sz="1200" dirty="0"/>
          </a:p>
        </p:txBody>
      </p:sp>
      <p:pic>
        <p:nvPicPr>
          <p:cNvPr id="4" name="Audio 3">
            <a:hlinkClick r:id="" action="ppaction://media"/>
            <a:extLst>
              <a:ext uri="{FF2B5EF4-FFF2-40B4-BE49-F238E27FC236}">
                <a16:creationId xmlns:a16="http://schemas.microsoft.com/office/drawing/2014/main" id="{0302FDE7-120E-46C2-8E1F-0DC82D5671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823036834"/>
      </p:ext>
    </p:extLst>
  </p:cSld>
  <p:clrMapOvr>
    <a:masterClrMapping/>
  </p:clrMapOvr>
  <mc:AlternateContent xmlns:mc="http://schemas.openxmlformats.org/markup-compatibility/2006">
    <mc:Choice xmlns:p14="http://schemas.microsoft.com/office/powerpoint/2010/main" Requires="p14">
      <p:transition spd="slow" p14:dur="2000" advTm="2378"/>
    </mc:Choice>
    <mc:Fallback>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2E27-EED4-491B-B32F-42036C0A4D07}"/>
              </a:ext>
            </a:extLst>
          </p:cNvPr>
          <p:cNvSpPr>
            <a:spLocks noGrp="1"/>
          </p:cNvSpPr>
          <p:nvPr>
            <p:ph type="title"/>
          </p:nvPr>
        </p:nvSpPr>
        <p:spPr>
          <a:xfrm>
            <a:off x="838200" y="365125"/>
            <a:ext cx="10515600" cy="311675"/>
          </a:xfrm>
        </p:spPr>
        <p:txBody>
          <a:bodyPr>
            <a:normAutofit fontScale="90000"/>
          </a:bodyPr>
          <a:lstStyle/>
          <a:p>
            <a:r>
              <a:rPr lang="en-US" dirty="0"/>
              <a:t>References, cont.</a:t>
            </a:r>
          </a:p>
        </p:txBody>
      </p:sp>
      <p:sp>
        <p:nvSpPr>
          <p:cNvPr id="3" name="Content Placeholder 2">
            <a:extLst>
              <a:ext uri="{FF2B5EF4-FFF2-40B4-BE49-F238E27FC236}">
                <a16:creationId xmlns:a16="http://schemas.microsoft.com/office/drawing/2014/main" id="{9B99D7B2-915A-405B-841D-C35E97DF8BBA}"/>
              </a:ext>
            </a:extLst>
          </p:cNvPr>
          <p:cNvSpPr>
            <a:spLocks noGrp="1"/>
          </p:cNvSpPr>
          <p:nvPr>
            <p:ph idx="1"/>
          </p:nvPr>
        </p:nvSpPr>
        <p:spPr>
          <a:xfrm>
            <a:off x="838200" y="865950"/>
            <a:ext cx="10515600" cy="4351338"/>
          </a:xfrm>
        </p:spPr>
        <p:txBody>
          <a:bodyPr>
            <a:noAutofit/>
          </a:bodyPr>
          <a:lstStyle/>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Benjamin D. Horne, Jeppe </a:t>
            </a:r>
            <a:r>
              <a:rPr lang="en-US" sz="1200" dirty="0" err="1">
                <a:effectLst/>
                <a:latin typeface="Linux Libertine"/>
                <a:ea typeface="Calibri" panose="020F0502020204030204" pitchFamily="34" charset="0"/>
                <a:cs typeface="Times New Roman" panose="02020603050405020304" pitchFamily="18" charset="0"/>
              </a:rPr>
              <a:t>Nørregaard</a:t>
            </a:r>
            <a:r>
              <a:rPr lang="en-US" sz="1200" dirty="0">
                <a:effectLst/>
                <a:latin typeface="Linux Libertine"/>
                <a:ea typeface="Calibri" panose="020F0502020204030204" pitchFamily="34" charset="0"/>
                <a:cs typeface="Times New Roman" panose="02020603050405020304" pitchFamily="18" charset="0"/>
              </a:rPr>
              <a:t>, and Sibel </a:t>
            </a:r>
            <a:r>
              <a:rPr lang="en-US" sz="1200" dirty="0" err="1">
                <a:effectLst/>
                <a:latin typeface="Linux Libertine"/>
                <a:ea typeface="Calibri" panose="020F0502020204030204" pitchFamily="34" charset="0"/>
                <a:cs typeface="Times New Roman" panose="02020603050405020304" pitchFamily="18" charset="0"/>
              </a:rPr>
              <a:t>Adalı</a:t>
            </a:r>
            <a:r>
              <a:rPr lang="en-US" sz="1200" dirty="0">
                <a:effectLst/>
                <a:latin typeface="Linux Libertine"/>
                <a:ea typeface="Calibri" panose="020F0502020204030204" pitchFamily="34" charset="0"/>
                <a:cs typeface="Times New Roman" panose="02020603050405020304" pitchFamily="18" charset="0"/>
              </a:rPr>
              <a:t>. 2019. Different Spirals of Sameness: A Study of Content Sharing in Mainstream and Alternative Media. </a:t>
            </a:r>
            <a:r>
              <a:rPr lang="en-US" sz="1200" i="1" dirty="0">
                <a:effectLst/>
                <a:latin typeface="Linux Libertine"/>
                <a:ea typeface="Calibri" panose="020F0502020204030204" pitchFamily="34" charset="0"/>
                <a:cs typeface="Times New Roman" panose="02020603050405020304" pitchFamily="18" charset="0"/>
              </a:rPr>
              <a:t>Proceedings of the International AAAI Conference on Web and Social Media</a:t>
            </a:r>
            <a:r>
              <a:rPr lang="en-US" sz="1200" dirty="0">
                <a:effectLst/>
                <a:latin typeface="Linux Libertine"/>
                <a:ea typeface="Calibri" panose="020F0502020204030204" pitchFamily="34" charset="0"/>
                <a:cs typeface="Times New Roman" panose="02020603050405020304" pitchFamily="18" charset="0"/>
              </a:rPr>
              <a:t>, </a:t>
            </a:r>
            <a:r>
              <a:rPr lang="en-US" sz="1200" i="1" dirty="0">
                <a:effectLst/>
                <a:latin typeface="Linux Libertine"/>
                <a:ea typeface="Calibri" panose="020F0502020204030204" pitchFamily="34" charset="0"/>
                <a:cs typeface="Times New Roman" panose="02020603050405020304" pitchFamily="18" charset="0"/>
              </a:rPr>
              <a:t>13</a:t>
            </a:r>
            <a:r>
              <a:rPr lang="en-US" sz="1200" dirty="0">
                <a:effectLst/>
                <a:latin typeface="Linux Libertine"/>
                <a:ea typeface="Calibri" panose="020F0502020204030204" pitchFamily="34" charset="0"/>
                <a:cs typeface="Times New Roman" panose="02020603050405020304" pitchFamily="18" charset="0"/>
              </a:rPr>
              <a:t>(01), 257-266. Retrieved from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2"/>
              </a:rPr>
              <a:t>https://aaai.org/ojs/index.php/ICWSM/article/view/3227</a:t>
            </a: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American Press Institute, Survey Research. 2019. How Americans get their news. (2019, June 11). Retrieved December 01, 2020, from </a:t>
            </a:r>
            <a:r>
              <a:rPr lang="en-US" sz="1200" u="sng" dirty="0">
                <a:solidFill>
                  <a:srgbClr val="0000FF"/>
                </a:solidFill>
                <a:effectLst/>
                <a:latin typeface="Linux Libertine"/>
                <a:ea typeface="Calibri" panose="020F0502020204030204" pitchFamily="34" charset="0"/>
                <a:cs typeface="Times New Roman" panose="02020603050405020304" pitchFamily="18" charset="0"/>
                <a:hlinkClick r:id="rId3"/>
              </a:rPr>
              <a:t>https://www.americanpressinstitute.org/publications/reports/survey-research/how-americans-get-news/</a:t>
            </a: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Bhaskar Mitra. and Nick </a:t>
            </a:r>
            <a:r>
              <a:rPr lang="en-US" sz="1200" dirty="0" err="1">
                <a:effectLst/>
                <a:latin typeface="Linux Libertine"/>
                <a:ea typeface="Calibri" panose="020F0502020204030204" pitchFamily="34" charset="0"/>
                <a:cs typeface="Times New Roman" panose="02020603050405020304" pitchFamily="18" charset="0"/>
              </a:rPr>
              <a:t>Craswell</a:t>
            </a:r>
            <a:r>
              <a:rPr lang="en-US" sz="1200" dirty="0">
                <a:effectLst/>
                <a:latin typeface="Linux Libertine"/>
                <a:ea typeface="Calibri" panose="020F0502020204030204" pitchFamily="34" charset="0"/>
                <a:cs typeface="Times New Roman" panose="02020603050405020304" pitchFamily="18" charset="0"/>
              </a:rPr>
              <a:t>. 2018. An introduction to neural information retrieval. Foundations and Trends in Information Retrieval. Now Publishers Inc.</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Po-Sen Huang, </a:t>
            </a:r>
            <a:r>
              <a:rPr lang="en-US" sz="1200" dirty="0" err="1">
                <a:effectLst/>
                <a:latin typeface="Linux Libertine"/>
                <a:ea typeface="Calibri" panose="020F0502020204030204" pitchFamily="34" charset="0"/>
                <a:cs typeface="Times New Roman" panose="02020603050405020304" pitchFamily="18" charset="0"/>
              </a:rPr>
              <a:t>Xiaodong</a:t>
            </a:r>
            <a:r>
              <a:rPr lang="en-US" sz="1200" dirty="0">
                <a:effectLst/>
                <a:latin typeface="Linux Libertine"/>
                <a:ea typeface="Calibri" panose="020F0502020204030204" pitchFamily="34" charset="0"/>
                <a:cs typeface="Times New Roman" panose="02020603050405020304" pitchFamily="18" charset="0"/>
              </a:rPr>
              <a:t> He, </a:t>
            </a:r>
            <a:r>
              <a:rPr lang="en-US" sz="1200" dirty="0" err="1">
                <a:effectLst/>
                <a:latin typeface="Linux Libertine"/>
                <a:ea typeface="Calibri" panose="020F0502020204030204" pitchFamily="34" charset="0"/>
                <a:cs typeface="Times New Roman" panose="02020603050405020304" pitchFamily="18" charset="0"/>
              </a:rPr>
              <a:t>Jianfeng</a:t>
            </a:r>
            <a:r>
              <a:rPr lang="en-US" sz="1200" dirty="0">
                <a:effectLst/>
                <a:latin typeface="Linux Libertine"/>
                <a:ea typeface="Calibri" panose="020F0502020204030204" pitchFamily="34" charset="0"/>
                <a:cs typeface="Times New Roman" panose="02020603050405020304" pitchFamily="18" charset="0"/>
              </a:rPr>
              <a:t> Gao, Alex </a:t>
            </a:r>
            <a:r>
              <a:rPr lang="en-US" sz="1200" dirty="0" err="1">
                <a:effectLst/>
                <a:latin typeface="Linux Libertine"/>
                <a:ea typeface="Calibri" panose="020F0502020204030204" pitchFamily="34" charset="0"/>
                <a:cs typeface="Times New Roman" panose="02020603050405020304" pitchFamily="18" charset="0"/>
              </a:rPr>
              <a:t>Acero</a:t>
            </a:r>
            <a:r>
              <a:rPr lang="en-US" sz="1200" dirty="0">
                <a:effectLst/>
                <a:latin typeface="Linux Libertine"/>
                <a:ea typeface="Calibri" panose="020F0502020204030204" pitchFamily="34" charset="0"/>
                <a:cs typeface="Times New Roman" panose="02020603050405020304" pitchFamily="18" charset="0"/>
              </a:rPr>
              <a:t>, Larry Heck. 2013. Learning Deep Structure Semantic Models for Web Search using Clickthrough Data. In </a:t>
            </a:r>
            <a:r>
              <a:rPr lang="en-US" sz="1200" i="1" dirty="0">
                <a:effectLst/>
                <a:latin typeface="Linux Libertine"/>
                <a:ea typeface="Calibri" panose="020F0502020204030204" pitchFamily="34" charset="0"/>
                <a:cs typeface="Times New Roman" panose="02020603050405020304" pitchFamily="18" charset="0"/>
              </a:rPr>
              <a:t>International Conference on Information and Knowledge Management</a:t>
            </a:r>
            <a:r>
              <a:rPr lang="en-US" sz="1200" dirty="0">
                <a:effectLst/>
                <a:latin typeface="Linux Libertine"/>
                <a:ea typeface="Calibri" panose="020F0502020204030204" pitchFamily="34" charset="0"/>
                <a:cs typeface="Times New Roman" panose="02020603050405020304" pitchFamily="18" charset="0"/>
              </a:rPr>
              <a:t>, (Oct 27- Nov 1, 2013). San Francisco, CA. </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err="1">
                <a:effectLst/>
                <a:latin typeface="Linux Libertine"/>
                <a:ea typeface="Calibri" panose="020F0502020204030204" pitchFamily="34" charset="0"/>
                <a:cs typeface="Times New Roman" panose="02020603050405020304" pitchFamily="18" charset="0"/>
              </a:rPr>
              <a:t>Jiafeng</a:t>
            </a:r>
            <a:r>
              <a:rPr lang="en-US" sz="1200" dirty="0">
                <a:effectLst/>
                <a:latin typeface="Linux Libertine"/>
                <a:ea typeface="Calibri" panose="020F0502020204030204" pitchFamily="34" charset="0"/>
                <a:cs typeface="Times New Roman" panose="02020603050405020304" pitchFamily="18" charset="0"/>
              </a:rPr>
              <a:t> Guo, Yixing Fan, </a:t>
            </a:r>
            <a:r>
              <a:rPr lang="en-US" sz="1200" dirty="0" err="1">
                <a:effectLst/>
                <a:latin typeface="Linux Libertine"/>
                <a:ea typeface="Calibri" panose="020F0502020204030204" pitchFamily="34" charset="0"/>
                <a:cs typeface="Times New Roman" panose="02020603050405020304" pitchFamily="18" charset="0"/>
              </a:rPr>
              <a:t>Qingyao</a:t>
            </a:r>
            <a:r>
              <a:rPr lang="en-US" sz="1200" dirty="0">
                <a:effectLst/>
                <a:latin typeface="Linux Libertine"/>
                <a:ea typeface="Calibri" panose="020F0502020204030204" pitchFamily="34" charset="0"/>
                <a:cs typeface="Times New Roman" panose="02020603050405020304" pitchFamily="18" charset="0"/>
              </a:rPr>
              <a:t> Ai, and W. Bruce Croft. 2016. A deep relevance matching model for ad-hoc retrieval. In </a:t>
            </a:r>
            <a:r>
              <a:rPr lang="en-US" sz="1200" i="1" dirty="0">
                <a:effectLst/>
                <a:latin typeface="Linux Libertine"/>
                <a:ea typeface="Calibri" panose="020F0502020204030204" pitchFamily="34" charset="0"/>
                <a:cs typeface="Times New Roman" panose="02020603050405020304" pitchFamily="18" charset="0"/>
              </a:rPr>
              <a:t>Proceedings of the 25th ACM international on conference on information and knowledge management</a:t>
            </a:r>
            <a:r>
              <a:rPr lang="en-US" sz="1200" dirty="0">
                <a:effectLst/>
                <a:latin typeface="Linux Libertine"/>
                <a:ea typeface="Calibri" panose="020F0502020204030204" pitchFamily="34" charset="0"/>
                <a:cs typeface="Times New Roman" panose="02020603050405020304" pitchFamily="18" charset="0"/>
              </a:rPr>
              <a:t>, 55-64.</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err="1">
                <a:effectLst/>
                <a:latin typeface="Linux Libertine"/>
                <a:ea typeface="Calibri" panose="020F0502020204030204" pitchFamily="34" charset="0"/>
                <a:cs typeface="Times New Roman" panose="02020603050405020304" pitchFamily="18" charset="0"/>
              </a:rPr>
              <a:t>Chenyan</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Xiong</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Zhuyun</a:t>
            </a:r>
            <a:r>
              <a:rPr lang="en-US" sz="1200" dirty="0">
                <a:effectLst/>
                <a:latin typeface="Linux Libertine"/>
                <a:ea typeface="Calibri" panose="020F0502020204030204" pitchFamily="34" charset="0"/>
                <a:cs typeface="Times New Roman" panose="02020603050405020304" pitchFamily="18" charset="0"/>
              </a:rPr>
              <a:t> Dai, Jamie Callan, </a:t>
            </a:r>
            <a:r>
              <a:rPr lang="en-US" sz="1200" dirty="0" err="1">
                <a:effectLst/>
                <a:latin typeface="Linux Libertine"/>
                <a:ea typeface="Calibri" panose="020F0502020204030204" pitchFamily="34" charset="0"/>
                <a:cs typeface="Times New Roman" panose="02020603050405020304" pitchFamily="18" charset="0"/>
              </a:rPr>
              <a:t>Zhiyuan</a:t>
            </a:r>
            <a:r>
              <a:rPr lang="en-US" sz="1200" dirty="0">
                <a:effectLst/>
                <a:latin typeface="Linux Libertine"/>
                <a:ea typeface="Calibri" panose="020F0502020204030204" pitchFamily="34" charset="0"/>
                <a:cs typeface="Times New Roman" panose="02020603050405020304" pitchFamily="18" charset="0"/>
              </a:rPr>
              <a:t> Liu, and Russel Power. 2017. End-to-end neural ad-hoc ranking with kernel pooling. In </a:t>
            </a:r>
            <a:r>
              <a:rPr lang="en-US" sz="1200" i="1" dirty="0">
                <a:effectLst/>
                <a:latin typeface="Linux Libertine"/>
                <a:ea typeface="Calibri" panose="020F0502020204030204" pitchFamily="34" charset="0"/>
                <a:cs typeface="Times New Roman" panose="02020603050405020304" pitchFamily="18" charset="0"/>
              </a:rPr>
              <a:t>Proceedings of the 40th International ACM SIGIR conference on research and development in information retrieval</a:t>
            </a:r>
            <a:r>
              <a:rPr lang="en-US" sz="1200" dirty="0">
                <a:effectLst/>
                <a:latin typeface="Linux Libertine"/>
                <a:ea typeface="Calibri" panose="020F0502020204030204" pitchFamily="34" charset="0"/>
                <a:cs typeface="Times New Roman" panose="02020603050405020304" pitchFamily="18" charset="0"/>
              </a:rPr>
              <a:t>, 55-64.</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err="1">
                <a:effectLst/>
                <a:latin typeface="Linux Libertine"/>
                <a:ea typeface="Calibri" panose="020F0502020204030204" pitchFamily="34" charset="0"/>
                <a:cs typeface="Times New Roman" panose="02020603050405020304" pitchFamily="18" charset="0"/>
              </a:rPr>
              <a:t>Shengxian</a:t>
            </a:r>
            <a:r>
              <a:rPr lang="en-US" sz="1200" dirty="0">
                <a:effectLst/>
                <a:latin typeface="Linux Libertine"/>
                <a:ea typeface="Calibri" panose="020F0502020204030204" pitchFamily="34" charset="0"/>
                <a:cs typeface="Times New Roman" panose="02020603050405020304" pitchFamily="18" charset="0"/>
              </a:rPr>
              <a:t> Wan, </a:t>
            </a:r>
            <a:r>
              <a:rPr lang="en-US" sz="1200" dirty="0" err="1">
                <a:effectLst/>
                <a:latin typeface="Linux Libertine"/>
                <a:ea typeface="Calibri" panose="020F0502020204030204" pitchFamily="34" charset="0"/>
                <a:cs typeface="Times New Roman" panose="02020603050405020304" pitchFamily="18" charset="0"/>
              </a:rPr>
              <a:t>Yanyan</a:t>
            </a:r>
            <a:r>
              <a:rPr lang="en-US" sz="1200" dirty="0">
                <a:effectLst/>
                <a:latin typeface="Linux Libertine"/>
                <a:ea typeface="Calibri" panose="020F0502020204030204" pitchFamily="34" charset="0"/>
                <a:cs typeface="Times New Roman" panose="02020603050405020304" pitchFamily="18" charset="0"/>
              </a:rPr>
              <a:t> Lan, </a:t>
            </a:r>
            <a:r>
              <a:rPr lang="en-US" sz="1200" dirty="0" err="1">
                <a:effectLst/>
                <a:latin typeface="Linux Libertine"/>
                <a:ea typeface="Calibri" panose="020F0502020204030204" pitchFamily="34" charset="0"/>
                <a:cs typeface="Times New Roman" panose="02020603050405020304" pitchFamily="18" charset="0"/>
              </a:rPr>
              <a:t>Jiafeng</a:t>
            </a:r>
            <a:r>
              <a:rPr lang="en-US" sz="1200" dirty="0">
                <a:effectLst/>
                <a:latin typeface="Linux Libertine"/>
                <a:ea typeface="Calibri" panose="020F0502020204030204" pitchFamily="34" charset="0"/>
                <a:cs typeface="Times New Roman" panose="02020603050405020304" pitchFamily="18" charset="0"/>
              </a:rPr>
              <a:t> Guo, Jun Xu, Liang Pang, and </a:t>
            </a:r>
            <a:r>
              <a:rPr lang="en-US" sz="1200" dirty="0" err="1">
                <a:effectLst/>
                <a:latin typeface="Linux Libertine"/>
                <a:ea typeface="Calibri" panose="020F0502020204030204" pitchFamily="34" charset="0"/>
                <a:cs typeface="Times New Roman" panose="02020603050405020304" pitchFamily="18" charset="0"/>
              </a:rPr>
              <a:t>Xueqi</a:t>
            </a:r>
            <a:r>
              <a:rPr lang="en-US" sz="1200" dirty="0">
                <a:effectLst/>
                <a:latin typeface="Linux Libertine"/>
                <a:ea typeface="Calibri" panose="020F0502020204030204" pitchFamily="34" charset="0"/>
                <a:cs typeface="Times New Roman" panose="02020603050405020304" pitchFamily="18" charset="0"/>
              </a:rPr>
              <a:t> Cheng. 2016. A deep architecture for semantic matching with multiple positional sentence representations. In </a:t>
            </a:r>
            <a:r>
              <a:rPr lang="en-US" sz="1200" i="1" dirty="0">
                <a:effectLst/>
                <a:latin typeface="Linux Libertine"/>
                <a:ea typeface="Calibri" panose="020F0502020204030204" pitchFamily="34" charset="0"/>
                <a:cs typeface="Times New Roman" panose="02020603050405020304" pitchFamily="18" charset="0"/>
              </a:rPr>
              <a:t>Proceedings of the AAAI Conference on Artificial Intelligence</a:t>
            </a:r>
            <a:r>
              <a:rPr lang="en-US" sz="1200" dirty="0">
                <a:effectLst/>
                <a:latin typeface="Linux Libertine"/>
                <a:ea typeface="Calibri" panose="020F0502020204030204" pitchFamily="34" charset="0"/>
                <a:cs typeface="Times New Roman" panose="02020603050405020304" pitchFamily="18" charset="0"/>
              </a:rPr>
              <a:t>, vol. 30, no. 1. </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Liu Yang, </a:t>
            </a:r>
            <a:r>
              <a:rPr lang="en-US" sz="1200" dirty="0" err="1">
                <a:effectLst/>
                <a:latin typeface="Linux Libertine"/>
                <a:ea typeface="Calibri" panose="020F0502020204030204" pitchFamily="34" charset="0"/>
                <a:cs typeface="Times New Roman" panose="02020603050405020304" pitchFamily="18" charset="0"/>
              </a:rPr>
              <a:t>Qingyao</a:t>
            </a:r>
            <a:r>
              <a:rPr lang="en-US" sz="1200" dirty="0">
                <a:effectLst/>
                <a:latin typeface="Linux Libertine"/>
                <a:ea typeface="Calibri" panose="020F0502020204030204" pitchFamily="34" charset="0"/>
                <a:cs typeface="Times New Roman" panose="02020603050405020304" pitchFamily="18" charset="0"/>
              </a:rPr>
              <a:t> Ai, </a:t>
            </a:r>
            <a:r>
              <a:rPr lang="en-US" sz="1200" dirty="0" err="1">
                <a:effectLst/>
                <a:latin typeface="Linux Libertine"/>
                <a:ea typeface="Calibri" panose="020F0502020204030204" pitchFamily="34" charset="0"/>
                <a:cs typeface="Times New Roman" panose="02020603050405020304" pitchFamily="18" charset="0"/>
              </a:rPr>
              <a:t>Jiafeng</a:t>
            </a:r>
            <a:r>
              <a:rPr lang="en-US" sz="1200" dirty="0">
                <a:effectLst/>
                <a:latin typeface="Linux Libertine"/>
                <a:ea typeface="Calibri" panose="020F0502020204030204" pitchFamily="34" charset="0"/>
                <a:cs typeface="Times New Roman" panose="02020603050405020304" pitchFamily="18" charset="0"/>
              </a:rPr>
              <a:t> Guo, and W. Bruce Croft. 2016. "</a:t>
            </a:r>
            <a:r>
              <a:rPr lang="en-US" sz="1200" dirty="0" err="1">
                <a:effectLst/>
                <a:latin typeface="Linux Libertine"/>
                <a:ea typeface="Calibri" panose="020F0502020204030204" pitchFamily="34" charset="0"/>
                <a:cs typeface="Times New Roman" panose="02020603050405020304" pitchFamily="18" charset="0"/>
              </a:rPr>
              <a:t>aNMM</a:t>
            </a:r>
            <a:r>
              <a:rPr lang="en-US" sz="1200" dirty="0">
                <a:effectLst/>
                <a:latin typeface="Linux Libertine"/>
                <a:ea typeface="Calibri" panose="020F0502020204030204" pitchFamily="34" charset="0"/>
                <a:cs typeface="Times New Roman" panose="02020603050405020304" pitchFamily="18" charset="0"/>
              </a:rPr>
              <a:t>: Ranking short answer texts with attention-based neural matching model." In </a:t>
            </a:r>
            <a:r>
              <a:rPr lang="en-US" sz="1200" i="1" dirty="0">
                <a:effectLst/>
                <a:latin typeface="Linux Libertine"/>
                <a:ea typeface="Calibri" panose="020F0502020204030204" pitchFamily="34" charset="0"/>
                <a:cs typeface="Times New Roman" panose="02020603050405020304" pitchFamily="18" charset="0"/>
              </a:rPr>
              <a:t>Proceedings of the 25th ACM international on conference on information and knowledge management</a:t>
            </a:r>
            <a:r>
              <a:rPr lang="en-US" sz="1200" dirty="0">
                <a:effectLst/>
                <a:latin typeface="Linux Libertine"/>
                <a:ea typeface="Calibri" panose="020F0502020204030204" pitchFamily="34" charset="0"/>
                <a:cs typeface="Times New Roman" panose="02020603050405020304" pitchFamily="18" charset="0"/>
              </a:rPr>
              <a:t>, 287-296. </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Giovanni Da San Martino, </a:t>
            </a:r>
            <a:r>
              <a:rPr lang="en-US" sz="1200" dirty="0" err="1">
                <a:effectLst/>
                <a:latin typeface="Linux Libertine"/>
                <a:ea typeface="Calibri" panose="020F0502020204030204" pitchFamily="34" charset="0"/>
                <a:cs typeface="Times New Roman" panose="02020603050405020304" pitchFamily="18" charset="0"/>
              </a:rPr>
              <a:t>Shaden</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Shaar</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Yifan</a:t>
            </a:r>
            <a:r>
              <a:rPr lang="en-US" sz="1200" dirty="0">
                <a:effectLst/>
                <a:latin typeface="Linux Libertine"/>
                <a:ea typeface="Calibri" panose="020F0502020204030204" pitchFamily="34" charset="0"/>
                <a:cs typeface="Times New Roman" panose="02020603050405020304" pitchFamily="18" charset="0"/>
              </a:rPr>
              <a:t> Zhang, </a:t>
            </a:r>
            <a:r>
              <a:rPr lang="en-US" sz="1200" dirty="0" err="1">
                <a:effectLst/>
                <a:latin typeface="Linux Libertine"/>
                <a:ea typeface="Calibri" panose="020F0502020204030204" pitchFamily="34" charset="0"/>
                <a:cs typeface="Times New Roman" panose="02020603050405020304" pitchFamily="18" charset="0"/>
              </a:rPr>
              <a:t>Seunghak</a:t>
            </a:r>
            <a:r>
              <a:rPr lang="en-US" sz="1200" dirty="0">
                <a:effectLst/>
                <a:latin typeface="Linux Libertine"/>
                <a:ea typeface="Calibri" panose="020F0502020204030204" pitchFamily="34" charset="0"/>
                <a:cs typeface="Times New Roman" panose="02020603050405020304" pitchFamily="18" charset="0"/>
              </a:rPr>
              <a:t> Yu, Alberto </a:t>
            </a:r>
            <a:r>
              <a:rPr lang="en-US" sz="1200" dirty="0" err="1">
                <a:effectLst/>
                <a:latin typeface="Linux Libertine"/>
                <a:ea typeface="Calibri" panose="020F0502020204030204" pitchFamily="34" charset="0"/>
                <a:cs typeface="Times New Roman" panose="02020603050405020304" pitchFamily="18" charset="0"/>
              </a:rPr>
              <a:t>Barrón</a:t>
            </a:r>
            <a:r>
              <a:rPr lang="en-US" sz="1200" dirty="0">
                <a:effectLst/>
                <a:latin typeface="Linux Libertine"/>
                <a:ea typeface="Calibri" panose="020F0502020204030204" pitchFamily="34" charset="0"/>
                <a:cs typeface="Times New Roman" panose="02020603050405020304" pitchFamily="18" charset="0"/>
              </a:rPr>
              <a:t>-Cedeno, and </a:t>
            </a:r>
            <a:r>
              <a:rPr lang="en-US" sz="1200" dirty="0" err="1">
                <a:effectLst/>
                <a:latin typeface="Linux Libertine"/>
                <a:ea typeface="Calibri" panose="020F0502020204030204" pitchFamily="34" charset="0"/>
                <a:cs typeface="Times New Roman" panose="02020603050405020304" pitchFamily="18" charset="0"/>
              </a:rPr>
              <a:t>Preslav</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Nakov</a:t>
            </a:r>
            <a:r>
              <a:rPr lang="en-US" sz="1200" dirty="0">
                <a:effectLst/>
                <a:latin typeface="Linux Libertine"/>
                <a:ea typeface="Calibri" panose="020F0502020204030204" pitchFamily="34" charset="0"/>
                <a:cs typeface="Times New Roman" panose="02020603050405020304" pitchFamily="18" charset="0"/>
              </a:rPr>
              <a:t>. 2020. </a:t>
            </a:r>
            <a:r>
              <a:rPr lang="en-US" sz="1200" dirty="0" err="1">
                <a:effectLst/>
                <a:latin typeface="Linux Libertine"/>
                <a:ea typeface="Calibri" panose="020F0502020204030204" pitchFamily="34" charset="0"/>
                <a:cs typeface="Times New Roman" panose="02020603050405020304" pitchFamily="18" charset="0"/>
              </a:rPr>
              <a:t>Prta</a:t>
            </a:r>
            <a:r>
              <a:rPr lang="en-US" sz="1200" dirty="0">
                <a:effectLst/>
                <a:latin typeface="Linux Libertine"/>
                <a:ea typeface="Calibri" panose="020F0502020204030204" pitchFamily="34" charset="0"/>
                <a:cs typeface="Times New Roman" panose="02020603050405020304" pitchFamily="18" charset="0"/>
              </a:rPr>
              <a:t>: A system to support the analysis of propaganda techniques in the news. In </a:t>
            </a:r>
            <a:r>
              <a:rPr lang="en-US" sz="1200" i="1" dirty="0">
                <a:effectLst/>
                <a:latin typeface="Linux Libertine"/>
                <a:ea typeface="Calibri" panose="020F0502020204030204" pitchFamily="34" charset="0"/>
                <a:cs typeface="Times New Roman" panose="02020603050405020304" pitchFamily="18" charset="0"/>
              </a:rPr>
              <a:t>Proceedings of the 58th Annual Meeting of the Association for Computational Linguistics: System Demonstrations</a:t>
            </a:r>
            <a:r>
              <a:rPr lang="en-US" sz="1200" dirty="0">
                <a:effectLst/>
                <a:latin typeface="Linux Libertine"/>
                <a:ea typeface="Calibri" panose="020F0502020204030204" pitchFamily="34" charset="0"/>
                <a:cs typeface="Times New Roman" panose="02020603050405020304" pitchFamily="18" charset="0"/>
              </a:rPr>
              <a:t>, 287-293. </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err="1">
                <a:effectLst/>
                <a:latin typeface="Linux Libertine"/>
                <a:ea typeface="Calibri" panose="020F0502020204030204" pitchFamily="34" charset="0"/>
                <a:cs typeface="Times New Roman" panose="02020603050405020304" pitchFamily="18" charset="0"/>
              </a:rPr>
              <a:t>Montani</a:t>
            </a:r>
            <a:r>
              <a:rPr lang="en-US" sz="1200" dirty="0">
                <a:effectLst/>
                <a:latin typeface="Linux Libertine"/>
                <a:ea typeface="Calibri" panose="020F0502020204030204" pitchFamily="34" charset="0"/>
                <a:cs typeface="Times New Roman" panose="02020603050405020304" pitchFamily="18" charset="0"/>
              </a:rPr>
              <a:t> </a:t>
            </a:r>
            <a:r>
              <a:rPr lang="en-US" sz="1200" dirty="0" err="1">
                <a:effectLst/>
                <a:latin typeface="Linux Libertine"/>
                <a:ea typeface="Calibri" panose="020F0502020204030204" pitchFamily="34" charset="0"/>
                <a:cs typeface="Times New Roman" panose="02020603050405020304" pitchFamily="18" charset="0"/>
              </a:rPr>
              <a:t>Honnibal</a:t>
            </a:r>
            <a:r>
              <a:rPr lang="en-US" sz="1200" dirty="0">
                <a:effectLst/>
                <a:latin typeface="Linux Libertine"/>
                <a:ea typeface="Calibri" panose="020F0502020204030204" pitchFamily="34" charset="0"/>
                <a:cs typeface="Times New Roman" panose="02020603050405020304" pitchFamily="18" charset="0"/>
              </a:rPr>
              <a:t>, and Ines </a:t>
            </a:r>
            <a:r>
              <a:rPr lang="en-US" sz="1200" dirty="0" err="1">
                <a:effectLst/>
                <a:latin typeface="Linux Libertine"/>
                <a:ea typeface="Calibri" panose="020F0502020204030204" pitchFamily="34" charset="0"/>
                <a:cs typeface="Times New Roman" panose="02020603050405020304" pitchFamily="18" charset="0"/>
              </a:rPr>
              <a:t>Montani</a:t>
            </a:r>
            <a:r>
              <a:rPr lang="en-US" sz="1200" dirty="0">
                <a:effectLst/>
                <a:latin typeface="Linux Libertine"/>
                <a:ea typeface="Calibri" panose="020F0502020204030204" pitchFamily="34" charset="0"/>
                <a:cs typeface="Times New Roman" panose="02020603050405020304" pitchFamily="18" charset="0"/>
              </a:rPr>
              <a:t>. 2017. </a:t>
            </a:r>
            <a:r>
              <a:rPr lang="en-US" sz="1200" dirty="0" err="1">
                <a:effectLst/>
                <a:latin typeface="Linux Libertine"/>
                <a:ea typeface="Calibri" panose="020F0502020204030204" pitchFamily="34" charset="0"/>
                <a:cs typeface="Times New Roman" panose="02020603050405020304" pitchFamily="18" charset="0"/>
              </a:rPr>
              <a:t>spaCy</a:t>
            </a:r>
            <a:r>
              <a:rPr lang="en-US" sz="1200" dirty="0">
                <a:effectLst/>
                <a:latin typeface="Linux Libertine"/>
                <a:ea typeface="Calibri" panose="020F0502020204030204" pitchFamily="34" charset="0"/>
                <a:cs typeface="Times New Roman" panose="02020603050405020304" pitchFamily="18" charset="0"/>
              </a:rPr>
              <a:t> 2: Natural language understanding with Bloom embeddings, convolutional neural networks and incremental parsing.</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Tomas </a:t>
            </a:r>
            <a:r>
              <a:rPr lang="en-US" sz="1200" dirty="0" err="1">
                <a:effectLst/>
                <a:latin typeface="Linux Libertine"/>
                <a:ea typeface="Calibri" panose="020F0502020204030204" pitchFamily="34" charset="0"/>
                <a:cs typeface="Times New Roman" panose="02020603050405020304" pitchFamily="18" charset="0"/>
              </a:rPr>
              <a:t>Mikolov</a:t>
            </a:r>
            <a:r>
              <a:rPr lang="en-US" sz="1200" dirty="0">
                <a:effectLst/>
                <a:latin typeface="Linux Libertine"/>
                <a:ea typeface="Calibri" panose="020F0502020204030204" pitchFamily="34" charset="0"/>
                <a:cs typeface="Times New Roman" panose="02020603050405020304" pitchFamily="18" charset="0"/>
              </a:rPr>
              <a:t>, Ilya </a:t>
            </a:r>
            <a:r>
              <a:rPr lang="en-US" sz="1200" dirty="0" err="1">
                <a:effectLst/>
                <a:latin typeface="Linux Libertine"/>
                <a:ea typeface="Calibri" panose="020F0502020204030204" pitchFamily="34" charset="0"/>
                <a:cs typeface="Times New Roman" panose="02020603050405020304" pitchFamily="18" charset="0"/>
              </a:rPr>
              <a:t>Sutskever</a:t>
            </a:r>
            <a:r>
              <a:rPr lang="en-US" sz="1200" dirty="0">
                <a:effectLst/>
                <a:latin typeface="Linux Libertine"/>
                <a:ea typeface="Calibri" panose="020F0502020204030204" pitchFamily="34" charset="0"/>
                <a:cs typeface="Times New Roman" panose="02020603050405020304" pitchFamily="18" charset="0"/>
              </a:rPr>
              <a:t>, Kai Chen, Greg </a:t>
            </a:r>
            <a:r>
              <a:rPr lang="en-US" sz="1200" dirty="0" err="1">
                <a:effectLst/>
                <a:latin typeface="Linux Libertine"/>
                <a:ea typeface="Calibri" panose="020F0502020204030204" pitchFamily="34" charset="0"/>
                <a:cs typeface="Times New Roman" panose="02020603050405020304" pitchFamily="18" charset="0"/>
              </a:rPr>
              <a:t>Corrado</a:t>
            </a:r>
            <a:r>
              <a:rPr lang="en-US" sz="1200" dirty="0">
                <a:effectLst/>
                <a:latin typeface="Linux Libertine"/>
                <a:ea typeface="Calibri" panose="020F0502020204030204" pitchFamily="34" charset="0"/>
                <a:cs typeface="Times New Roman" panose="02020603050405020304" pitchFamily="18" charset="0"/>
              </a:rPr>
              <a:t>, and Jeffrey Dean. 2013. Distributed representations of words and phrases and their compositionality.  arXiv:1310.4546.</a:t>
            </a:r>
          </a:p>
          <a:p>
            <a:pPr marL="0" marR="0" indent="0">
              <a:spcBef>
                <a:spcPts val="0"/>
              </a:spcBef>
              <a:spcAft>
                <a:spcPts val="0"/>
              </a:spcAft>
              <a:buNone/>
            </a:pPr>
            <a:endParaRPr lang="en-US" sz="1200" dirty="0">
              <a:effectLst/>
              <a:latin typeface="Linux Libertine"/>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Linux Libertine"/>
                <a:ea typeface="Calibri" panose="020F0502020204030204" pitchFamily="34" charset="0"/>
                <a:cs typeface="Times New Roman" panose="02020603050405020304" pitchFamily="18" charset="0"/>
              </a:rPr>
              <a:t>Bhaskar Mitra, Fernando Diaz, and Nick </a:t>
            </a:r>
            <a:r>
              <a:rPr lang="en-US" sz="1200" dirty="0" err="1">
                <a:effectLst/>
                <a:latin typeface="Linux Libertine"/>
                <a:ea typeface="Calibri" panose="020F0502020204030204" pitchFamily="34" charset="0"/>
                <a:cs typeface="Times New Roman" panose="02020603050405020304" pitchFamily="18" charset="0"/>
              </a:rPr>
              <a:t>Craswell</a:t>
            </a:r>
            <a:r>
              <a:rPr lang="en-US" sz="1200" dirty="0">
                <a:effectLst/>
                <a:latin typeface="Linux Libertine"/>
                <a:ea typeface="Calibri" panose="020F0502020204030204" pitchFamily="34" charset="0"/>
                <a:cs typeface="Times New Roman" panose="02020603050405020304" pitchFamily="18" charset="0"/>
              </a:rPr>
              <a:t>. 2017. "Learning to Match Using Local and Distributed Representations of Text for Web Search," in </a:t>
            </a:r>
            <a:r>
              <a:rPr lang="en-US" sz="1200" i="1" dirty="0">
                <a:effectLst/>
                <a:latin typeface="Linux Libertine"/>
                <a:ea typeface="Calibri" panose="020F0502020204030204" pitchFamily="34" charset="0"/>
                <a:cs typeface="Times New Roman" panose="02020603050405020304" pitchFamily="18" charset="0"/>
              </a:rPr>
              <a:t>Proceedings of the 26th International Conference on World Wide Web (WWW'17)</a:t>
            </a:r>
            <a:r>
              <a:rPr lang="en-US" sz="1200" dirty="0">
                <a:effectLst/>
                <a:latin typeface="Linux Libertine"/>
                <a:ea typeface="Calibri" panose="020F0502020204030204" pitchFamily="34" charset="0"/>
                <a:cs typeface="Times New Roman" panose="02020603050405020304" pitchFamily="18" charset="0"/>
              </a:rPr>
              <a:t>, 1291-1299</a:t>
            </a:r>
            <a:endParaRPr lang="en-US" sz="1200" dirty="0"/>
          </a:p>
        </p:txBody>
      </p:sp>
    </p:spTree>
    <p:extLst>
      <p:ext uri="{BB962C8B-B14F-4D97-AF65-F5344CB8AC3E}">
        <p14:creationId xmlns:p14="http://schemas.microsoft.com/office/powerpoint/2010/main" val="91487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C5C45-A6E7-4DC9-874C-9CD0AE82C10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3E9FA41-A1AB-483F-BA24-9880674789F7}"/>
              </a:ext>
            </a:extLst>
          </p:cNvPr>
          <p:cNvSpPr>
            <a:spLocks noGrp="1"/>
          </p:cNvSpPr>
          <p:nvPr>
            <p:ph idx="1"/>
          </p:nvPr>
        </p:nvSpPr>
        <p:spPr>
          <a:xfrm>
            <a:off x="780600" y="2028675"/>
            <a:ext cx="10515600" cy="3191325"/>
          </a:xfrm>
        </p:spPr>
        <p:txBody>
          <a:bodyPr>
            <a:normAutofit/>
          </a:bodyPr>
          <a:lstStyle/>
          <a:p>
            <a:r>
              <a:rPr lang="en-US" dirty="0"/>
              <a:t>The Kremlin has shifted away from fake accounts and bots used by the IRA in 2016, relying instead on English-language news sites to propagate messaging (U.S. DoS, 2020).</a:t>
            </a:r>
          </a:p>
          <a:p>
            <a:r>
              <a:rPr lang="en-US" dirty="0"/>
              <a:t>Proxy sites are the “connective tissue” that disseminate propaganda from the Kremlin to U.S. audiences through news media ecosystems (U.S. DoS, 2020).</a:t>
            </a:r>
          </a:p>
        </p:txBody>
      </p:sp>
      <p:pic>
        <p:nvPicPr>
          <p:cNvPr id="4" name="Audio 3">
            <a:hlinkClick r:id="" action="ppaction://media"/>
            <a:extLst>
              <a:ext uri="{FF2B5EF4-FFF2-40B4-BE49-F238E27FC236}">
                <a16:creationId xmlns:a16="http://schemas.microsoft.com/office/drawing/2014/main" id="{F581E0CE-DE98-491C-A9C8-1119450A4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56317311"/>
      </p:ext>
    </p:extLst>
  </p:cSld>
  <p:clrMapOvr>
    <a:masterClrMapping/>
  </p:clrMapOvr>
  <mc:AlternateContent xmlns:mc="http://schemas.openxmlformats.org/markup-compatibility/2006">
    <mc:Choice xmlns:p14="http://schemas.microsoft.com/office/powerpoint/2010/main" Requires="p14">
      <p:transition spd="slow" p14:dur="2000" advTm="30520"/>
    </mc:Choice>
    <mc:Fallback>
      <p:transition spd="slow" advTm="3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0D44-7731-4869-80DC-7C9BE00F188E}"/>
              </a:ext>
            </a:extLst>
          </p:cNvPr>
          <p:cNvSpPr>
            <a:spLocks noGrp="1"/>
          </p:cNvSpPr>
          <p:nvPr>
            <p:ph type="title"/>
          </p:nvPr>
        </p:nvSpPr>
        <p:spPr>
          <a:xfrm>
            <a:off x="577457" y="380715"/>
            <a:ext cx="11353800" cy="751801"/>
          </a:xfrm>
        </p:spPr>
        <p:txBody>
          <a:bodyPr>
            <a:normAutofit/>
          </a:bodyPr>
          <a:lstStyle/>
          <a:p>
            <a:r>
              <a:rPr lang="en-US" sz="3600" dirty="0"/>
              <a:t>Introduction, cont.</a:t>
            </a:r>
          </a:p>
        </p:txBody>
      </p:sp>
      <p:pic>
        <p:nvPicPr>
          <p:cNvPr id="5" name="Picture 4" descr="A picture containing graphical user interface&#10;&#10;Description automatically generated">
            <a:extLst>
              <a:ext uri="{FF2B5EF4-FFF2-40B4-BE49-F238E27FC236}">
                <a16:creationId xmlns:a16="http://schemas.microsoft.com/office/drawing/2014/main" id="{C87368F9-6CAC-4775-9D44-EC5986E14ABE}"/>
              </a:ext>
            </a:extLst>
          </p:cNvPr>
          <p:cNvPicPr>
            <a:picLocks noChangeAspect="1"/>
          </p:cNvPicPr>
          <p:nvPr/>
        </p:nvPicPr>
        <p:blipFill rotWithShape="1">
          <a:blip r:embed="rId5">
            <a:extLst>
              <a:ext uri="{28A0092B-C50C-407E-A947-70E740481C1C}">
                <a14:useLocalDpi xmlns:a14="http://schemas.microsoft.com/office/drawing/2010/main" val="0"/>
              </a:ext>
            </a:extLst>
          </a:blip>
          <a:srcRect r="18718"/>
          <a:stretch/>
        </p:blipFill>
        <p:spPr>
          <a:xfrm>
            <a:off x="7722406" y="3528742"/>
            <a:ext cx="2987137" cy="853638"/>
          </a:xfrm>
          <a:prstGeom prst="rect">
            <a:avLst/>
          </a:prstGeom>
          <a:ln>
            <a:solidFill>
              <a:schemeClr val="tx1"/>
            </a:solidFill>
          </a:ln>
        </p:spPr>
      </p:pic>
      <p:pic>
        <p:nvPicPr>
          <p:cNvPr id="7" name="Picture 6" descr="Graphical user interface&#10;&#10;Description automatically generated">
            <a:extLst>
              <a:ext uri="{FF2B5EF4-FFF2-40B4-BE49-F238E27FC236}">
                <a16:creationId xmlns:a16="http://schemas.microsoft.com/office/drawing/2014/main" id="{5FA606E4-A3C0-4854-850E-418C52AC964F}"/>
              </a:ext>
            </a:extLst>
          </p:cNvPr>
          <p:cNvPicPr>
            <a:picLocks noChangeAspect="1"/>
          </p:cNvPicPr>
          <p:nvPr/>
        </p:nvPicPr>
        <p:blipFill rotWithShape="1">
          <a:blip r:embed="rId6">
            <a:extLst>
              <a:ext uri="{28A0092B-C50C-407E-A947-70E740481C1C}">
                <a14:useLocalDpi xmlns:a14="http://schemas.microsoft.com/office/drawing/2010/main" val="0"/>
              </a:ext>
            </a:extLst>
          </a:blip>
          <a:srcRect t="63874"/>
          <a:stretch/>
        </p:blipFill>
        <p:spPr>
          <a:xfrm>
            <a:off x="7652394" y="5550132"/>
            <a:ext cx="3161787" cy="651567"/>
          </a:xfrm>
          <a:prstGeom prst="rect">
            <a:avLst/>
          </a:prstGeom>
        </p:spPr>
      </p:pic>
      <p:pic>
        <p:nvPicPr>
          <p:cNvPr id="11" name="Picture 10" descr="Text&#10;&#10;Description automatically generated">
            <a:extLst>
              <a:ext uri="{FF2B5EF4-FFF2-40B4-BE49-F238E27FC236}">
                <a16:creationId xmlns:a16="http://schemas.microsoft.com/office/drawing/2014/main" id="{733A171E-FFED-4B24-BDC0-64A64FDB19E3}"/>
              </a:ext>
            </a:extLst>
          </p:cNvPr>
          <p:cNvPicPr>
            <a:picLocks noChangeAspect="1"/>
          </p:cNvPicPr>
          <p:nvPr/>
        </p:nvPicPr>
        <p:blipFill rotWithShape="1">
          <a:blip r:embed="rId7">
            <a:extLst>
              <a:ext uri="{28A0092B-C50C-407E-A947-70E740481C1C}">
                <a14:useLocalDpi xmlns:a14="http://schemas.microsoft.com/office/drawing/2010/main" val="0"/>
              </a:ext>
            </a:extLst>
          </a:blip>
          <a:srcRect t="21443"/>
          <a:stretch/>
        </p:blipFill>
        <p:spPr>
          <a:xfrm>
            <a:off x="7722406" y="4507379"/>
            <a:ext cx="3459317" cy="796546"/>
          </a:xfrm>
          <a:prstGeom prst="rect">
            <a:avLst/>
          </a:prstGeom>
          <a:ln>
            <a:solidFill>
              <a:schemeClr val="tx1"/>
            </a:solidFill>
          </a:ln>
        </p:spPr>
      </p:pic>
      <p:pic>
        <p:nvPicPr>
          <p:cNvPr id="15" name="Picture 14" descr="Graphical user interface, text, application, email, website&#10;&#10;Description automatically generated">
            <a:extLst>
              <a:ext uri="{FF2B5EF4-FFF2-40B4-BE49-F238E27FC236}">
                <a16:creationId xmlns:a16="http://schemas.microsoft.com/office/drawing/2014/main" id="{97610C23-EF4A-4BDA-89F6-D0D8F9094251}"/>
              </a:ext>
            </a:extLst>
          </p:cNvPr>
          <p:cNvPicPr>
            <a:picLocks noChangeAspect="1"/>
          </p:cNvPicPr>
          <p:nvPr/>
        </p:nvPicPr>
        <p:blipFill rotWithShape="1">
          <a:blip r:embed="rId8">
            <a:extLst>
              <a:ext uri="{28A0092B-C50C-407E-A947-70E740481C1C}">
                <a14:useLocalDpi xmlns:a14="http://schemas.microsoft.com/office/drawing/2010/main" val="0"/>
              </a:ext>
            </a:extLst>
          </a:blip>
          <a:srcRect t="43648"/>
          <a:stretch/>
        </p:blipFill>
        <p:spPr>
          <a:xfrm>
            <a:off x="7678113" y="2752176"/>
            <a:ext cx="3289874" cy="651567"/>
          </a:xfrm>
          <a:prstGeom prst="rect">
            <a:avLst/>
          </a:prstGeom>
          <a:ln>
            <a:solidFill>
              <a:schemeClr val="tx1"/>
            </a:solidFill>
          </a:ln>
        </p:spPr>
      </p:pic>
      <p:pic>
        <p:nvPicPr>
          <p:cNvPr id="19" name="Picture 18" descr="Graphical user interface, application&#10;&#10;Description automatically generated">
            <a:extLst>
              <a:ext uri="{FF2B5EF4-FFF2-40B4-BE49-F238E27FC236}">
                <a16:creationId xmlns:a16="http://schemas.microsoft.com/office/drawing/2014/main" id="{00B53EC7-99B4-46D6-9E11-F979BD875B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8113" y="1295408"/>
            <a:ext cx="4256756" cy="1206770"/>
          </a:xfrm>
          <a:prstGeom prst="rect">
            <a:avLst/>
          </a:prstGeom>
          <a:ln>
            <a:solidFill>
              <a:schemeClr val="tx1"/>
            </a:solidFill>
          </a:ln>
        </p:spPr>
      </p:pic>
      <p:cxnSp>
        <p:nvCxnSpPr>
          <p:cNvPr id="27" name="Straight Connector 26">
            <a:extLst>
              <a:ext uri="{FF2B5EF4-FFF2-40B4-BE49-F238E27FC236}">
                <a16:creationId xmlns:a16="http://schemas.microsoft.com/office/drawing/2014/main" id="{C8AD6947-A7AE-44C6-867F-3A9C17E74ECD}"/>
              </a:ext>
            </a:extLst>
          </p:cNvPr>
          <p:cNvCxnSpPr>
            <a:cxnSpLocks/>
          </p:cNvCxnSpPr>
          <p:nvPr/>
        </p:nvCxnSpPr>
        <p:spPr>
          <a:xfrm>
            <a:off x="6834428" y="1314756"/>
            <a:ext cx="0" cy="4939657"/>
          </a:xfrm>
          <a:prstGeom prst="line">
            <a:avLst/>
          </a:prstGeom>
          <a:ln w="19050"/>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7A49B883-0564-4B01-89B7-1E911EAE7995}"/>
              </a:ext>
            </a:extLst>
          </p:cNvPr>
          <p:cNvSpPr txBox="1"/>
          <p:nvPr/>
        </p:nvSpPr>
        <p:spPr>
          <a:xfrm>
            <a:off x="10942368" y="911289"/>
            <a:ext cx="1344350" cy="369332"/>
          </a:xfrm>
          <a:prstGeom prst="rect">
            <a:avLst/>
          </a:prstGeom>
          <a:noFill/>
        </p:spPr>
        <p:txBody>
          <a:bodyPr wrap="square" rtlCol="0">
            <a:spAutoFit/>
          </a:bodyPr>
          <a:lstStyle/>
          <a:p>
            <a:r>
              <a:rPr lang="en-US" dirty="0">
                <a:solidFill>
                  <a:srgbClr val="FF0000"/>
                </a:solidFill>
              </a:rPr>
              <a:t>(Proxy site)</a:t>
            </a:r>
          </a:p>
        </p:txBody>
      </p:sp>
      <p:sp>
        <p:nvSpPr>
          <p:cNvPr id="102" name="TextBox 101">
            <a:extLst>
              <a:ext uri="{FF2B5EF4-FFF2-40B4-BE49-F238E27FC236}">
                <a16:creationId xmlns:a16="http://schemas.microsoft.com/office/drawing/2014/main" id="{453E7DBD-ADE1-48CA-8057-F0623CADDFAA}"/>
              </a:ext>
            </a:extLst>
          </p:cNvPr>
          <p:cNvSpPr txBox="1"/>
          <p:nvPr/>
        </p:nvSpPr>
        <p:spPr>
          <a:xfrm>
            <a:off x="8480514" y="6235065"/>
            <a:ext cx="3964506" cy="307777"/>
          </a:xfrm>
          <a:prstGeom prst="rect">
            <a:avLst/>
          </a:prstGeom>
          <a:noFill/>
        </p:spPr>
        <p:txBody>
          <a:bodyPr wrap="square" rtlCol="0">
            <a:spAutoFit/>
          </a:bodyPr>
          <a:lstStyle/>
          <a:p>
            <a:r>
              <a:rPr lang="en-US" sz="1400" b="1" dirty="0"/>
              <a:t>Figure 1: Propaganda Dissemination Case Study</a:t>
            </a:r>
          </a:p>
        </p:txBody>
      </p:sp>
      <p:cxnSp>
        <p:nvCxnSpPr>
          <p:cNvPr id="12" name="Straight Arrow Connector 11">
            <a:extLst>
              <a:ext uri="{FF2B5EF4-FFF2-40B4-BE49-F238E27FC236}">
                <a16:creationId xmlns:a16="http://schemas.microsoft.com/office/drawing/2014/main" id="{DB8FCF65-6C1D-4889-BC90-B10E0D287F9C}"/>
              </a:ext>
            </a:extLst>
          </p:cNvPr>
          <p:cNvCxnSpPr>
            <a:cxnSpLocks/>
            <a:endCxn id="19" idx="1"/>
          </p:cNvCxnSpPr>
          <p:nvPr/>
        </p:nvCxnSpPr>
        <p:spPr>
          <a:xfrm>
            <a:off x="6825140" y="1894440"/>
            <a:ext cx="852973" cy="4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78B0D582-48EF-4BEC-A5A5-3E2AEB1CD5AD}"/>
              </a:ext>
            </a:extLst>
          </p:cNvPr>
          <p:cNvCxnSpPr>
            <a:cxnSpLocks/>
          </p:cNvCxnSpPr>
          <p:nvPr/>
        </p:nvCxnSpPr>
        <p:spPr>
          <a:xfrm>
            <a:off x="6799422" y="3118903"/>
            <a:ext cx="852973" cy="4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FBAF5B9-3BE4-461E-A97D-379518482714}"/>
              </a:ext>
            </a:extLst>
          </p:cNvPr>
          <p:cNvCxnSpPr>
            <a:cxnSpLocks/>
          </p:cNvCxnSpPr>
          <p:nvPr/>
        </p:nvCxnSpPr>
        <p:spPr>
          <a:xfrm>
            <a:off x="6834428" y="3941821"/>
            <a:ext cx="852973" cy="4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F7A3F7FD-A507-4E6F-BC23-B97E0676EB02}"/>
              </a:ext>
            </a:extLst>
          </p:cNvPr>
          <p:cNvCxnSpPr>
            <a:cxnSpLocks/>
          </p:cNvCxnSpPr>
          <p:nvPr/>
        </p:nvCxnSpPr>
        <p:spPr>
          <a:xfrm>
            <a:off x="6799421" y="4879821"/>
            <a:ext cx="852973" cy="4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410FF37-05A2-4D29-8F87-FA7AFB2D1070}"/>
              </a:ext>
            </a:extLst>
          </p:cNvPr>
          <p:cNvCxnSpPr>
            <a:cxnSpLocks/>
          </p:cNvCxnSpPr>
          <p:nvPr/>
        </p:nvCxnSpPr>
        <p:spPr>
          <a:xfrm>
            <a:off x="6844444" y="5879706"/>
            <a:ext cx="852973" cy="4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8D34DF12-2C8F-4EA0-A2B5-3941337C0772}"/>
              </a:ext>
            </a:extLst>
          </p:cNvPr>
          <p:cNvSpPr/>
          <p:nvPr/>
        </p:nvSpPr>
        <p:spPr>
          <a:xfrm>
            <a:off x="7687401" y="1295409"/>
            <a:ext cx="4256753" cy="12024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BFA067E-0E3B-4374-8311-D871459690B0}"/>
              </a:ext>
            </a:extLst>
          </p:cNvPr>
          <p:cNvSpPr txBox="1"/>
          <p:nvPr/>
        </p:nvSpPr>
        <p:spPr>
          <a:xfrm>
            <a:off x="405765" y="1621870"/>
            <a:ext cx="625506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Narrative undergoes subtle semantic shifts</a:t>
            </a:r>
          </a:p>
          <a:p>
            <a:pPr marL="742950" lvl="1" indent="-285750">
              <a:buFont typeface="Arial" panose="020B0604020202020204" pitchFamily="34" charset="0"/>
              <a:buChar char="•"/>
            </a:pPr>
            <a:r>
              <a:rPr lang="en-US" dirty="0"/>
              <a:t>E.g., “protestors”, “rioters”</a:t>
            </a:r>
          </a:p>
          <a:p>
            <a:pPr marL="742950" lvl="1" indent="-285750">
              <a:buFont typeface="Arial" panose="020B0604020202020204" pitchFamily="34" charset="0"/>
              <a:buChar char="•"/>
            </a:pPr>
            <a:r>
              <a:rPr lang="en-US" dirty="0"/>
              <a:t>“American flag”, “US flag”</a:t>
            </a:r>
          </a:p>
          <a:p>
            <a:pPr marL="742950" lvl="1" indent="-285750">
              <a:buFont typeface="Arial" panose="020B0604020202020204" pitchFamily="34" charset="0"/>
              <a:buChar char="•"/>
            </a:pPr>
            <a:r>
              <a:rPr lang="en-US" dirty="0"/>
              <a:t>Additional details: “hours after torching pig’s head in a cop hat”, “tensions rise in Portland”, “Rioters show their true colors”</a:t>
            </a:r>
          </a:p>
          <a:p>
            <a:pPr marL="285750" indent="-285750">
              <a:buFont typeface="Arial" panose="020B0604020202020204" pitchFamily="34" charset="0"/>
              <a:buChar char="•"/>
            </a:pPr>
            <a:r>
              <a:rPr lang="en-US" dirty="0"/>
              <a:t>Fluctuation of semantics, propagandist linguistic techniques, noisy variable text hinder conventional authorship attribution and text matching.</a:t>
            </a:r>
          </a:p>
          <a:p>
            <a:pPr marL="285750" indent="-285750">
              <a:buFont typeface="Arial" panose="020B0604020202020204" pitchFamily="34" charset="0"/>
              <a:buChar char="•"/>
            </a:pPr>
            <a:r>
              <a:rPr lang="en-US" dirty="0"/>
              <a:t>A suitable approach needs to include:</a:t>
            </a:r>
          </a:p>
          <a:p>
            <a:pPr marL="742950" lvl="1" indent="-285750">
              <a:buFont typeface="Arial" panose="020B0604020202020204" pitchFamily="34" charset="0"/>
              <a:buChar char="•"/>
            </a:pPr>
            <a:r>
              <a:rPr lang="en-US" dirty="0"/>
              <a:t>Named entity recognition (</a:t>
            </a:r>
            <a:r>
              <a:rPr lang="en-US" dirty="0" err="1"/>
              <a:t>e.g</a:t>
            </a:r>
            <a:r>
              <a:rPr lang="en-US" dirty="0"/>
              <a:t>, “Portland”)</a:t>
            </a:r>
          </a:p>
          <a:p>
            <a:pPr marL="742950" lvl="1" indent="-285750">
              <a:buFont typeface="Arial" panose="020B0604020202020204" pitchFamily="34" charset="0"/>
              <a:buChar char="•"/>
            </a:pPr>
            <a:r>
              <a:rPr lang="en-US" dirty="0"/>
              <a:t>Word co-occurrences (e.g. “burned”, “burning”)</a:t>
            </a:r>
          </a:p>
          <a:p>
            <a:pPr marL="742950" lvl="1" indent="-285750">
              <a:buFont typeface="Arial" panose="020B0604020202020204" pitchFamily="34" charset="0"/>
              <a:buChar char="•"/>
            </a:pPr>
            <a:r>
              <a:rPr lang="en-US" dirty="0"/>
              <a:t>Phrase sequences (“Rioters burn Bible”, “Protestors burn Bible”)</a:t>
            </a:r>
          </a:p>
        </p:txBody>
      </p:sp>
      <p:pic>
        <p:nvPicPr>
          <p:cNvPr id="3" name="Audio 2">
            <a:hlinkClick r:id="" action="ppaction://media"/>
            <a:extLst>
              <a:ext uri="{FF2B5EF4-FFF2-40B4-BE49-F238E27FC236}">
                <a16:creationId xmlns:a16="http://schemas.microsoft.com/office/drawing/2014/main" id="{555F1713-D75E-483F-B963-BA19566807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36664989"/>
      </p:ext>
    </p:extLst>
  </p:cSld>
  <p:clrMapOvr>
    <a:masterClrMapping/>
  </p:clrMapOvr>
  <mc:AlternateContent xmlns:mc="http://schemas.openxmlformats.org/markup-compatibility/2006">
    <mc:Choice xmlns:p14="http://schemas.microsoft.com/office/powerpoint/2010/main" Requires="p14">
      <p:transition spd="slow" p14:dur="2000" advTm="76473"/>
    </mc:Choice>
    <mc:Fallback>
      <p:transition spd="slow" advTm="7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AD4E-448A-4F13-ACA2-DDB1352FC070}"/>
              </a:ext>
            </a:extLst>
          </p:cNvPr>
          <p:cNvSpPr>
            <a:spLocks noGrp="1"/>
          </p:cNvSpPr>
          <p:nvPr>
            <p:ph type="title"/>
          </p:nvPr>
        </p:nvSpPr>
        <p:spPr/>
        <p:txBody>
          <a:bodyPr/>
          <a:lstStyle/>
          <a:p>
            <a:r>
              <a:rPr lang="en-US" dirty="0"/>
              <a:t>Introduction, cont.</a:t>
            </a:r>
          </a:p>
        </p:txBody>
      </p:sp>
      <p:sp>
        <p:nvSpPr>
          <p:cNvPr id="3" name="Content Placeholder 2">
            <a:extLst>
              <a:ext uri="{FF2B5EF4-FFF2-40B4-BE49-F238E27FC236}">
                <a16:creationId xmlns:a16="http://schemas.microsoft.com/office/drawing/2014/main" id="{10FE5854-2E60-4DD2-8657-824E109FB93B}"/>
              </a:ext>
            </a:extLst>
          </p:cNvPr>
          <p:cNvSpPr>
            <a:spLocks noGrp="1"/>
          </p:cNvSpPr>
          <p:nvPr>
            <p:ph idx="1"/>
          </p:nvPr>
        </p:nvSpPr>
        <p:spPr/>
        <p:txBody>
          <a:bodyPr/>
          <a:lstStyle/>
          <a:p>
            <a:r>
              <a:rPr lang="en-US" dirty="0"/>
              <a:t>This work develops a novel deep learning (DL)-based architecture for short text matching to explore how Russian propagandist narratives disseminate into US news ecosystems.</a:t>
            </a:r>
          </a:p>
          <a:p>
            <a:r>
              <a:rPr lang="en-US" dirty="0"/>
              <a:t>Our proposed model captures article headlines at multiple levels of text representation, then contextualizes them using propagandist headlines to capture the semantic similarity between texts. </a:t>
            </a:r>
          </a:p>
          <a:p>
            <a:r>
              <a:rPr lang="en-US" dirty="0"/>
              <a:t>This allows us to match semantically similar but lexically divergent article headlines.</a:t>
            </a:r>
          </a:p>
        </p:txBody>
      </p:sp>
      <p:pic>
        <p:nvPicPr>
          <p:cNvPr id="4" name="Audio 3">
            <a:hlinkClick r:id="" action="ppaction://media"/>
            <a:extLst>
              <a:ext uri="{FF2B5EF4-FFF2-40B4-BE49-F238E27FC236}">
                <a16:creationId xmlns:a16="http://schemas.microsoft.com/office/drawing/2014/main" id="{DB450722-697A-4333-9E5A-604A1B193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78629061"/>
      </p:ext>
    </p:extLst>
  </p:cSld>
  <p:clrMapOvr>
    <a:masterClrMapping/>
  </p:clrMapOvr>
  <mc:AlternateContent xmlns:mc="http://schemas.openxmlformats.org/markup-compatibility/2006">
    <mc:Choice xmlns:p14="http://schemas.microsoft.com/office/powerpoint/2010/main" Requires="p14">
      <p:transition spd="slow" p14:dur="2000" advTm="44661"/>
    </mc:Choice>
    <mc:Fallback>
      <p:transition spd="slow" advTm="4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5DE1-25BE-43C3-BBF4-588E7BC2829C}"/>
              </a:ext>
            </a:extLst>
          </p:cNvPr>
          <p:cNvSpPr>
            <a:spLocks noGrp="1"/>
          </p:cNvSpPr>
          <p:nvPr>
            <p:ph type="title"/>
          </p:nvPr>
        </p:nvSpPr>
        <p:spPr>
          <a:xfrm>
            <a:off x="186690" y="30480"/>
            <a:ext cx="11490960" cy="863600"/>
          </a:xfrm>
        </p:spPr>
        <p:txBody>
          <a:bodyPr>
            <a:noAutofit/>
          </a:bodyPr>
          <a:lstStyle/>
          <a:p>
            <a:r>
              <a:rPr lang="en-US" sz="3600" dirty="0"/>
              <a:t>Related Work: Content Sharing in News Media Ecosystems</a:t>
            </a:r>
          </a:p>
        </p:txBody>
      </p:sp>
      <p:graphicFrame>
        <p:nvGraphicFramePr>
          <p:cNvPr id="4" name="Table 4">
            <a:extLst>
              <a:ext uri="{FF2B5EF4-FFF2-40B4-BE49-F238E27FC236}">
                <a16:creationId xmlns:a16="http://schemas.microsoft.com/office/drawing/2014/main" id="{6AFA8AD7-694C-47A7-BFF7-D6DAC8B88EA1}"/>
              </a:ext>
            </a:extLst>
          </p:cNvPr>
          <p:cNvGraphicFramePr>
            <a:graphicFrameLocks noGrp="1"/>
          </p:cNvGraphicFramePr>
          <p:nvPr>
            <p:extLst>
              <p:ext uri="{D42A27DB-BD31-4B8C-83A1-F6EECF244321}">
                <p14:modId xmlns:p14="http://schemas.microsoft.com/office/powerpoint/2010/main" val="1648030447"/>
              </p:ext>
            </p:extLst>
          </p:nvPr>
        </p:nvGraphicFramePr>
        <p:xfrm>
          <a:off x="115251" y="890962"/>
          <a:ext cx="11961497" cy="5588999"/>
        </p:xfrm>
        <a:graphic>
          <a:graphicData uri="http://schemas.openxmlformats.org/drawingml/2006/table">
            <a:tbl>
              <a:tblPr firstRow="1" bandRow="1">
                <a:tableStyleId>{5940675A-B579-460E-94D1-54222C63F5DA}</a:tableStyleId>
              </a:tblPr>
              <a:tblGrid>
                <a:gridCol w="549202">
                  <a:extLst>
                    <a:ext uri="{9D8B030D-6E8A-4147-A177-3AD203B41FA5}">
                      <a16:colId xmlns:a16="http://schemas.microsoft.com/office/drawing/2014/main" val="3264532705"/>
                    </a:ext>
                  </a:extLst>
                </a:gridCol>
                <a:gridCol w="1136723">
                  <a:extLst>
                    <a:ext uri="{9D8B030D-6E8A-4147-A177-3AD203B41FA5}">
                      <a16:colId xmlns:a16="http://schemas.microsoft.com/office/drawing/2014/main" val="1088303985"/>
                    </a:ext>
                  </a:extLst>
                </a:gridCol>
                <a:gridCol w="1540635">
                  <a:extLst>
                    <a:ext uri="{9D8B030D-6E8A-4147-A177-3AD203B41FA5}">
                      <a16:colId xmlns:a16="http://schemas.microsoft.com/office/drawing/2014/main" val="443509305"/>
                    </a:ext>
                  </a:extLst>
                </a:gridCol>
                <a:gridCol w="1071999">
                  <a:extLst>
                    <a:ext uri="{9D8B030D-6E8A-4147-A177-3AD203B41FA5}">
                      <a16:colId xmlns:a16="http://schemas.microsoft.com/office/drawing/2014/main" val="226457094"/>
                    </a:ext>
                  </a:extLst>
                </a:gridCol>
                <a:gridCol w="1182896">
                  <a:extLst>
                    <a:ext uri="{9D8B030D-6E8A-4147-A177-3AD203B41FA5}">
                      <a16:colId xmlns:a16="http://schemas.microsoft.com/office/drawing/2014/main" val="3850112730"/>
                    </a:ext>
                  </a:extLst>
                </a:gridCol>
                <a:gridCol w="1130088">
                  <a:extLst>
                    <a:ext uri="{9D8B030D-6E8A-4147-A177-3AD203B41FA5}">
                      <a16:colId xmlns:a16="http://schemas.microsoft.com/office/drawing/2014/main" val="3291590220"/>
                    </a:ext>
                  </a:extLst>
                </a:gridCol>
                <a:gridCol w="1325477">
                  <a:extLst>
                    <a:ext uri="{9D8B030D-6E8A-4147-A177-3AD203B41FA5}">
                      <a16:colId xmlns:a16="http://schemas.microsoft.com/office/drawing/2014/main" val="2415979675"/>
                    </a:ext>
                  </a:extLst>
                </a:gridCol>
                <a:gridCol w="1029753">
                  <a:extLst>
                    <a:ext uri="{9D8B030D-6E8A-4147-A177-3AD203B41FA5}">
                      <a16:colId xmlns:a16="http://schemas.microsoft.com/office/drawing/2014/main" val="1143626137"/>
                    </a:ext>
                  </a:extLst>
                </a:gridCol>
                <a:gridCol w="1188177">
                  <a:extLst>
                    <a:ext uri="{9D8B030D-6E8A-4147-A177-3AD203B41FA5}">
                      <a16:colId xmlns:a16="http://schemas.microsoft.com/office/drawing/2014/main" val="211678549"/>
                    </a:ext>
                  </a:extLst>
                </a:gridCol>
                <a:gridCol w="1806547">
                  <a:extLst>
                    <a:ext uri="{9D8B030D-6E8A-4147-A177-3AD203B41FA5}">
                      <a16:colId xmlns:a16="http://schemas.microsoft.com/office/drawing/2014/main" val="3818441656"/>
                    </a:ext>
                  </a:extLst>
                </a:gridCol>
              </a:tblGrid>
              <a:tr h="458595">
                <a:tc>
                  <a:txBody>
                    <a:bodyPr/>
                    <a:lstStyle/>
                    <a:p>
                      <a:r>
                        <a:rPr lang="en-US" sz="1400" dirty="0"/>
                        <a:t>Year</a:t>
                      </a:r>
                    </a:p>
                  </a:txBody>
                  <a:tcPr/>
                </a:tc>
                <a:tc>
                  <a:txBody>
                    <a:bodyPr/>
                    <a:lstStyle/>
                    <a:p>
                      <a:r>
                        <a:rPr lang="en-US" sz="1400" dirty="0"/>
                        <a:t>Author</a:t>
                      </a:r>
                    </a:p>
                  </a:txBody>
                  <a:tcPr/>
                </a:tc>
                <a:tc>
                  <a:txBody>
                    <a:bodyPr/>
                    <a:lstStyle/>
                    <a:p>
                      <a:r>
                        <a:rPr lang="en-US" sz="1400" dirty="0"/>
                        <a:t>Focus</a:t>
                      </a:r>
                    </a:p>
                  </a:txBody>
                  <a:tcPr/>
                </a:tc>
                <a:tc>
                  <a:txBody>
                    <a:bodyPr/>
                    <a:lstStyle/>
                    <a:p>
                      <a:r>
                        <a:rPr lang="en-US" sz="1400" dirty="0"/>
                        <a:t>Region</a:t>
                      </a:r>
                    </a:p>
                  </a:txBody>
                  <a:tcPr/>
                </a:tc>
                <a:tc>
                  <a:txBody>
                    <a:bodyPr/>
                    <a:lstStyle/>
                    <a:p>
                      <a:r>
                        <a:rPr lang="en-US" sz="1400" dirty="0"/>
                        <a:t>Influence Span Studied</a:t>
                      </a:r>
                    </a:p>
                  </a:txBody>
                  <a:tcPr/>
                </a:tc>
                <a:tc>
                  <a:txBody>
                    <a:bodyPr/>
                    <a:lstStyle/>
                    <a:p>
                      <a:r>
                        <a:rPr lang="en-US" sz="1400" dirty="0"/>
                        <a:t>Theoretical Grounding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Data</a:t>
                      </a:r>
                    </a:p>
                  </a:txBody>
                  <a:tcPr/>
                </a:tc>
                <a:tc>
                  <a:txBody>
                    <a:bodyPr/>
                    <a:lstStyle/>
                    <a:p>
                      <a:r>
                        <a:rPr lang="en-US" sz="1400" dirty="0"/>
                        <a:t>Ground Truth</a:t>
                      </a:r>
                    </a:p>
                  </a:txBody>
                  <a:tcPr/>
                </a:tc>
                <a:tc>
                  <a:txBody>
                    <a:bodyPr/>
                    <a:lstStyle/>
                    <a:p>
                      <a:r>
                        <a:rPr lang="en-US" sz="1400" dirty="0"/>
                        <a:t>Representation</a:t>
                      </a:r>
                    </a:p>
                  </a:txBody>
                  <a:tcPr/>
                </a:tc>
                <a:tc>
                  <a:txBody>
                    <a:bodyPr/>
                    <a:lstStyle/>
                    <a:p>
                      <a:r>
                        <a:rPr lang="en-US" sz="1400" dirty="0"/>
                        <a:t>Method</a:t>
                      </a:r>
                    </a:p>
                  </a:txBody>
                  <a:tcPr/>
                </a:tc>
                <a:extLst>
                  <a:ext uri="{0D108BD9-81ED-4DB2-BD59-A6C34878D82A}">
                    <a16:rowId xmlns:a16="http://schemas.microsoft.com/office/drawing/2014/main" val="3259157126"/>
                  </a:ext>
                </a:extLst>
              </a:tr>
              <a:tr h="836262">
                <a:tc>
                  <a:txBody>
                    <a:bodyPr/>
                    <a:lstStyle/>
                    <a:p>
                      <a:r>
                        <a:rPr lang="en-US" sz="1400" dirty="0"/>
                        <a:t>2019</a:t>
                      </a:r>
                    </a:p>
                  </a:txBody>
                  <a:tcPr/>
                </a:tc>
                <a:tc>
                  <a:txBody>
                    <a:bodyPr/>
                    <a:lstStyle/>
                    <a:p>
                      <a:r>
                        <a:rPr lang="en-US" sz="1400" dirty="0"/>
                        <a:t>Karlsen</a:t>
                      </a:r>
                    </a:p>
                  </a:txBody>
                  <a:tcPr/>
                </a:tc>
                <a:tc>
                  <a:txBody>
                    <a:bodyPr/>
                    <a:lstStyle/>
                    <a:p>
                      <a:r>
                        <a:rPr lang="en-US" sz="1400" dirty="0"/>
                        <a:t>Russian information operation TTPs</a:t>
                      </a:r>
                    </a:p>
                  </a:txBody>
                  <a:tcPr/>
                </a:tc>
                <a:tc>
                  <a:txBody>
                    <a:bodyPr/>
                    <a:lstStyle/>
                    <a:p>
                      <a:r>
                        <a:rPr lang="en-US" sz="1400" dirty="0"/>
                        <a:t>Europe</a:t>
                      </a:r>
                    </a:p>
                  </a:txBody>
                  <a:tcPr/>
                </a:tc>
                <a:tc>
                  <a:txBody>
                    <a:bodyPr/>
                    <a:lstStyle/>
                    <a:p>
                      <a:r>
                        <a:rPr lang="en-US" sz="1400" dirty="0"/>
                        <a:t>International/ domestic</a:t>
                      </a:r>
                    </a:p>
                  </a:txBody>
                  <a:tcPr/>
                </a:tc>
                <a:tc>
                  <a:txBody>
                    <a:bodyPr/>
                    <a:lstStyle/>
                    <a:p>
                      <a:r>
                        <a:rPr lang="en-US" sz="1400" dirty="0"/>
                        <a:t>Secret service political interests</a:t>
                      </a:r>
                    </a:p>
                  </a:txBody>
                  <a:tcPr/>
                </a:tc>
                <a:tc>
                  <a:txBody>
                    <a:bodyPr/>
                    <a:lstStyle/>
                    <a:p>
                      <a:r>
                        <a:rPr lang="en-US" sz="1400" dirty="0"/>
                        <a:t>40 intelligence reports; 11 Western countries</a:t>
                      </a:r>
                    </a:p>
                  </a:txBody>
                  <a:tcPr/>
                </a:tc>
                <a:tc>
                  <a:txBody>
                    <a:bodyPr/>
                    <a:lstStyle/>
                    <a:p>
                      <a:r>
                        <a:rPr lang="en-US" sz="1400" dirty="0"/>
                        <a:t>Intelligence reports</a:t>
                      </a:r>
                    </a:p>
                  </a:txBody>
                  <a:tcPr/>
                </a:tc>
                <a:tc>
                  <a:txBody>
                    <a:bodyPr/>
                    <a:lstStyle/>
                    <a:p>
                      <a:r>
                        <a:rPr lang="en-US" sz="1400" b="0" dirty="0"/>
                        <a:t>N/A</a:t>
                      </a:r>
                    </a:p>
                  </a:txBody>
                  <a:tcPr/>
                </a:tc>
                <a:tc>
                  <a:txBody>
                    <a:bodyPr/>
                    <a:lstStyle/>
                    <a:p>
                      <a:r>
                        <a:rPr lang="en-US" sz="1400" b="0" dirty="0"/>
                        <a:t>Qualitative analysis</a:t>
                      </a:r>
                    </a:p>
                  </a:txBody>
                  <a:tcPr/>
                </a:tc>
                <a:extLst>
                  <a:ext uri="{0D108BD9-81ED-4DB2-BD59-A6C34878D82A}">
                    <a16:rowId xmlns:a16="http://schemas.microsoft.com/office/drawing/2014/main" val="566179853"/>
                  </a:ext>
                </a:extLst>
              </a:tr>
              <a:tr h="458595">
                <a:tc>
                  <a:txBody>
                    <a:bodyPr/>
                    <a:lstStyle/>
                    <a:p>
                      <a:r>
                        <a:rPr lang="en-US" sz="1400" dirty="0"/>
                        <a:t>2019</a:t>
                      </a:r>
                    </a:p>
                  </a:txBody>
                  <a:tcPr/>
                </a:tc>
                <a:tc>
                  <a:txBody>
                    <a:bodyPr/>
                    <a:lstStyle/>
                    <a:p>
                      <a:r>
                        <a:rPr lang="en-US" sz="1400" dirty="0"/>
                        <a:t>Chapman and Gerber</a:t>
                      </a:r>
                    </a:p>
                  </a:txBody>
                  <a:tcPr/>
                </a:tc>
                <a:tc>
                  <a:txBody>
                    <a:bodyPr/>
                    <a:lstStyle/>
                    <a:p>
                      <a:r>
                        <a:rPr lang="en-US" sz="1400" dirty="0"/>
                        <a:t>Russian media influence (RT)</a:t>
                      </a:r>
                    </a:p>
                  </a:txBody>
                  <a:tcPr/>
                </a:tc>
                <a:tc>
                  <a:txBody>
                    <a:bodyPr/>
                    <a:lstStyle/>
                    <a:p>
                      <a:r>
                        <a:rPr lang="en-US" sz="1400" dirty="0" err="1"/>
                        <a:t>Kryzgystan</a:t>
                      </a:r>
                      <a:endParaRPr lang="en-US" sz="1400" dirty="0"/>
                    </a:p>
                  </a:txBody>
                  <a:tcPr/>
                </a:tc>
                <a:tc>
                  <a:txBody>
                    <a:bodyPr/>
                    <a:lstStyle/>
                    <a:p>
                      <a:r>
                        <a:rPr lang="en-US" sz="1400" dirty="0"/>
                        <a:t>International</a:t>
                      </a:r>
                    </a:p>
                  </a:txBody>
                  <a:tcPr/>
                </a:tc>
                <a:tc>
                  <a:txBody>
                    <a:bodyPr/>
                    <a:lstStyle/>
                    <a:p>
                      <a:r>
                        <a:rPr lang="en-US" sz="1400" dirty="0"/>
                        <a:t>Soft power</a:t>
                      </a:r>
                    </a:p>
                  </a:txBody>
                  <a:tcPr/>
                </a:tc>
                <a:tc>
                  <a:txBody>
                    <a:bodyPr/>
                    <a:lstStyle/>
                    <a:p>
                      <a:r>
                        <a:rPr lang="en-US" sz="1400" dirty="0"/>
                        <a:t>Survey data</a:t>
                      </a:r>
                    </a:p>
                  </a:txBody>
                  <a:tcPr/>
                </a:tc>
                <a:tc>
                  <a:txBody>
                    <a:bodyPr/>
                    <a:lstStyle/>
                    <a:p>
                      <a:r>
                        <a:rPr lang="en-US" sz="1400" dirty="0"/>
                        <a:t>N/A</a:t>
                      </a:r>
                    </a:p>
                  </a:txBody>
                  <a:tcPr/>
                </a:tc>
                <a:tc>
                  <a:txBody>
                    <a:bodyPr/>
                    <a:lstStyle/>
                    <a:p>
                      <a:r>
                        <a:rPr lang="en-US" sz="1400" dirty="0"/>
                        <a:t>N/A</a:t>
                      </a:r>
                    </a:p>
                  </a:txBody>
                  <a:tcPr/>
                </a:tc>
                <a:tc>
                  <a:txBody>
                    <a:bodyPr/>
                    <a:lstStyle/>
                    <a:p>
                      <a:r>
                        <a:rPr lang="en-US" sz="1400" dirty="0"/>
                        <a:t>Qualitative analysis</a:t>
                      </a:r>
                    </a:p>
                  </a:txBody>
                  <a:tcPr/>
                </a:tc>
                <a:extLst>
                  <a:ext uri="{0D108BD9-81ED-4DB2-BD59-A6C34878D82A}">
                    <a16:rowId xmlns:a16="http://schemas.microsoft.com/office/drawing/2014/main" val="3580774398"/>
                  </a:ext>
                </a:extLst>
              </a:tr>
              <a:tr h="674123">
                <a:tc>
                  <a:txBody>
                    <a:bodyPr/>
                    <a:lstStyle/>
                    <a:p>
                      <a:r>
                        <a:rPr lang="en-US" sz="1400" dirty="0"/>
                        <a:t>2019</a:t>
                      </a:r>
                    </a:p>
                  </a:txBody>
                  <a:tcPr/>
                </a:tc>
                <a:tc>
                  <a:txBody>
                    <a:bodyPr/>
                    <a:lstStyle/>
                    <a:p>
                      <a:r>
                        <a:rPr lang="en-US" sz="1400" dirty="0"/>
                        <a:t>Horne et al</a:t>
                      </a:r>
                    </a:p>
                  </a:txBody>
                  <a:tcPr/>
                </a:tc>
                <a:tc>
                  <a:txBody>
                    <a:bodyPr/>
                    <a:lstStyle/>
                    <a:p>
                      <a:r>
                        <a:rPr lang="en-US" sz="1400" dirty="0"/>
                        <a:t>Content sharing across int, alt, and mainstream news </a:t>
                      </a:r>
                    </a:p>
                  </a:txBody>
                  <a:tcPr/>
                </a:tc>
                <a:tc>
                  <a:txBody>
                    <a:bodyPr/>
                    <a:lstStyle/>
                    <a:p>
                      <a:r>
                        <a:rPr lang="en-US" sz="1400" dirty="0"/>
                        <a:t>Not targeted</a:t>
                      </a:r>
                    </a:p>
                  </a:txBody>
                  <a:tcPr/>
                </a:tc>
                <a:tc>
                  <a:txBody>
                    <a:bodyPr/>
                    <a:lstStyle/>
                    <a:p>
                      <a:r>
                        <a:rPr lang="en-US" sz="1400" dirty="0"/>
                        <a:t>N/A</a:t>
                      </a:r>
                    </a:p>
                  </a:txBody>
                  <a:tcPr/>
                </a:tc>
                <a:tc>
                  <a:txBody>
                    <a:bodyPr/>
                    <a:lstStyle/>
                    <a:p>
                      <a:r>
                        <a:rPr lang="en-US" sz="1400" dirty="0"/>
                        <a:t>Media theory</a:t>
                      </a:r>
                    </a:p>
                  </a:txBody>
                  <a:tcPr/>
                </a:tc>
                <a:tc>
                  <a:txBody>
                    <a:bodyPr/>
                    <a:lstStyle/>
                    <a:p>
                      <a:pPr algn="l" fontAlgn="b"/>
                      <a:r>
                        <a:rPr lang="en-US" sz="1400" b="0" i="0" u="none" strike="noStrike" dirty="0">
                          <a:solidFill>
                            <a:srgbClr val="000000"/>
                          </a:solidFill>
                          <a:effectLst/>
                          <a:latin typeface="Calibri" panose="020F0502020204030204" pitchFamily="34" charset="0"/>
                        </a:rPr>
                        <a:t>194 news sites; 713k articles</a:t>
                      </a:r>
                    </a:p>
                  </a:txBody>
                  <a:tcPr marL="3810" marR="3810" marT="3810" marB="0"/>
                </a:tc>
                <a:tc>
                  <a:txBody>
                    <a:bodyPr/>
                    <a:lstStyle/>
                    <a:p>
                      <a:r>
                        <a:rPr lang="en-US" sz="1400" dirty="0" err="1"/>
                        <a:t>NewsGuard</a:t>
                      </a:r>
                      <a:r>
                        <a:rPr lang="en-US" sz="1400" dirty="0"/>
                        <a:t> </a:t>
                      </a:r>
                      <a:r>
                        <a:rPr lang="en-US" sz="1400" dirty="0" err="1"/>
                        <a:t>MediaBias</a:t>
                      </a:r>
                      <a:endParaRPr lang="en-US" sz="1400" dirty="0"/>
                    </a:p>
                    <a:p>
                      <a:r>
                        <a:rPr lang="en-US" sz="1400" dirty="0" err="1"/>
                        <a:t>FactCheck</a:t>
                      </a:r>
                      <a:endParaRPr lang="en-US" sz="1400" dirty="0"/>
                    </a:p>
                  </a:txBody>
                  <a:tcPr/>
                </a:tc>
                <a:tc>
                  <a:txBody>
                    <a:bodyPr/>
                    <a:lstStyle/>
                    <a:p>
                      <a:r>
                        <a:rPr lang="en-US" sz="1400" dirty="0"/>
                        <a:t>TF-IDF, cosine similarity</a:t>
                      </a:r>
                    </a:p>
                  </a:txBody>
                  <a:tcPr/>
                </a:tc>
                <a:tc>
                  <a:txBody>
                    <a:bodyPr/>
                    <a:lstStyle/>
                    <a:p>
                      <a:r>
                        <a:rPr lang="en-US" sz="1400" dirty="0"/>
                        <a:t>Directed network; modularity community detection, near + exact content matching</a:t>
                      </a:r>
                    </a:p>
                  </a:txBody>
                  <a:tcPr/>
                </a:tc>
                <a:extLst>
                  <a:ext uri="{0D108BD9-81ED-4DB2-BD59-A6C34878D82A}">
                    <a16:rowId xmlns:a16="http://schemas.microsoft.com/office/drawing/2014/main" val="3115688664"/>
                  </a:ext>
                </a:extLst>
              </a:tr>
              <a:tr h="758705">
                <a:tc>
                  <a:txBody>
                    <a:bodyPr/>
                    <a:lstStyle/>
                    <a:p>
                      <a:r>
                        <a:rPr lang="en-US" sz="1400" dirty="0"/>
                        <a:t>2018</a:t>
                      </a:r>
                    </a:p>
                  </a:txBody>
                  <a:tcPr/>
                </a:tc>
                <a:tc>
                  <a:txBody>
                    <a:bodyPr/>
                    <a:lstStyle/>
                    <a:p>
                      <a:r>
                        <a:rPr lang="en-US" sz="1400" dirty="0" err="1"/>
                        <a:t>Starbird</a:t>
                      </a:r>
                      <a:r>
                        <a:rPr lang="en-US" sz="1400" dirty="0"/>
                        <a:t> et al</a:t>
                      </a:r>
                    </a:p>
                  </a:txBody>
                  <a:tcPr/>
                </a:tc>
                <a:tc>
                  <a:txBody>
                    <a:bodyPr/>
                    <a:lstStyle/>
                    <a:p>
                      <a:r>
                        <a:rPr lang="en-US" sz="1400" dirty="0"/>
                        <a:t>Content sharing across alt and mainstream news</a:t>
                      </a:r>
                    </a:p>
                  </a:txBody>
                  <a:tcPr/>
                </a:tc>
                <a:tc>
                  <a:txBody>
                    <a:bodyPr/>
                    <a:lstStyle/>
                    <a:p>
                      <a:r>
                        <a:rPr lang="en-US" sz="1400" dirty="0"/>
                        <a:t>Syria</a:t>
                      </a:r>
                    </a:p>
                  </a:txBody>
                  <a:tcPr/>
                </a:tc>
                <a:tc>
                  <a:txBody>
                    <a:bodyPr/>
                    <a:lstStyle/>
                    <a:p>
                      <a:r>
                        <a:rPr lang="en-US" sz="1400" kern="1200" dirty="0">
                          <a:solidFill>
                            <a:schemeClr val="tx1"/>
                          </a:solidFill>
                          <a:latin typeface="+mn-lt"/>
                          <a:ea typeface="+mn-ea"/>
                          <a:cs typeface="+mn-cs"/>
                        </a:rPr>
                        <a:t>International</a:t>
                      </a:r>
                    </a:p>
                  </a:txBody>
                  <a:tcPr/>
                </a:tc>
                <a:tc>
                  <a:txBody>
                    <a:bodyPr/>
                    <a:lstStyle/>
                    <a:p>
                      <a:r>
                        <a:rPr lang="en-US" sz="1400" dirty="0"/>
                        <a:t>Information warfare</a:t>
                      </a:r>
                    </a:p>
                  </a:txBody>
                  <a:tcPr/>
                </a:tc>
                <a:tc>
                  <a:txBody>
                    <a:bodyPr/>
                    <a:lstStyle/>
                    <a:p>
                      <a:pPr marL="0" algn="l" defTabSz="914400" rtl="0" eaLnBrk="1" fontAlgn="b" latinLnBrk="0" hangingPunct="1"/>
                      <a:r>
                        <a:rPr lang="en-US" sz="1400" kern="1200" dirty="0">
                          <a:solidFill>
                            <a:schemeClr val="tx1"/>
                          </a:solidFill>
                          <a:latin typeface="+mn-lt"/>
                          <a:ea typeface="+mn-ea"/>
                          <a:cs typeface="+mn-cs"/>
                        </a:rPr>
                        <a:t> 3,410 URLs sourced from Tweets; 1,680 distinct news articles</a:t>
                      </a:r>
                    </a:p>
                  </a:txBody>
                  <a:tcPr marL="3810" marR="3810" marT="3810" marB="0"/>
                </a:tc>
                <a:tc>
                  <a:txBody>
                    <a:bodyPr/>
                    <a:lstStyle/>
                    <a:p>
                      <a:r>
                        <a:rPr lang="en-US" sz="1400" dirty="0"/>
                        <a:t>N/A</a:t>
                      </a:r>
                    </a:p>
                  </a:txBody>
                  <a:tcPr/>
                </a:tc>
                <a:tc>
                  <a:txBody>
                    <a:bodyPr/>
                    <a:lstStyle/>
                    <a:p>
                      <a:r>
                        <a:rPr lang="en-US" sz="1400" dirty="0"/>
                        <a:t>TF-IDF</a:t>
                      </a:r>
                    </a:p>
                  </a:txBody>
                  <a:tcPr/>
                </a:tc>
                <a:tc>
                  <a:txBody>
                    <a:bodyPr/>
                    <a:lstStyle/>
                    <a:p>
                      <a:r>
                        <a:rPr lang="en-US" sz="1400" dirty="0"/>
                        <a:t>Network analysis, qualitative analysis, exact content matching</a:t>
                      </a:r>
                    </a:p>
                  </a:txBody>
                  <a:tcPr/>
                </a:tc>
                <a:extLst>
                  <a:ext uri="{0D108BD9-81ED-4DB2-BD59-A6C34878D82A}">
                    <a16:rowId xmlns:a16="http://schemas.microsoft.com/office/drawing/2014/main" val="1231178582"/>
                  </a:ext>
                </a:extLst>
              </a:tr>
              <a:tr h="647429">
                <a:tc>
                  <a:txBody>
                    <a:bodyPr/>
                    <a:lstStyle/>
                    <a:p>
                      <a:r>
                        <a:rPr lang="en-US" sz="1400" dirty="0"/>
                        <a:t>2016 </a:t>
                      </a:r>
                    </a:p>
                  </a:txBody>
                  <a:tcPr/>
                </a:tc>
                <a:tc>
                  <a:txBody>
                    <a:bodyPr/>
                    <a:lstStyle/>
                    <a:p>
                      <a:r>
                        <a:rPr lang="en-US" sz="1400" dirty="0"/>
                        <a:t>Van </a:t>
                      </a:r>
                      <a:r>
                        <a:rPr lang="en-US" sz="1400" dirty="0" err="1"/>
                        <a:t>Harpen</a:t>
                      </a:r>
                      <a:endParaRPr lang="en-US" sz="1400" dirty="0"/>
                    </a:p>
                  </a:txBody>
                  <a:tcPr/>
                </a:tc>
                <a:tc>
                  <a:txBody>
                    <a:bodyPr/>
                    <a:lstStyle/>
                    <a:p>
                      <a:r>
                        <a:rPr lang="en-US" sz="1400" dirty="0"/>
                        <a:t>Russian sate-funded media (RT)</a:t>
                      </a:r>
                    </a:p>
                  </a:txBody>
                  <a:tcPr/>
                </a:tc>
                <a:tc>
                  <a:txBody>
                    <a:bodyPr/>
                    <a:lstStyle/>
                    <a:p>
                      <a:r>
                        <a:rPr lang="en-US" sz="1400" dirty="0"/>
                        <a:t>U.S., Europe</a:t>
                      </a:r>
                    </a:p>
                  </a:txBody>
                  <a:tcPr/>
                </a:tc>
                <a:tc>
                  <a:txBody>
                    <a:bodyPr/>
                    <a:lstStyle/>
                    <a:p>
                      <a:r>
                        <a:rPr lang="en-US" sz="1400" dirty="0"/>
                        <a:t>International</a:t>
                      </a:r>
                    </a:p>
                  </a:txBody>
                  <a:tcPr/>
                </a:tc>
                <a:tc>
                  <a:txBody>
                    <a:bodyPr/>
                    <a:lstStyle/>
                    <a:p>
                      <a:r>
                        <a:rPr lang="en-US" sz="1400" dirty="0"/>
                        <a:t>Soft power</a:t>
                      </a:r>
                    </a:p>
                  </a:txBody>
                  <a:tcPr/>
                </a:tc>
                <a:tc>
                  <a:txBody>
                    <a:bodyPr/>
                    <a:lstStyle/>
                    <a:p>
                      <a:r>
                        <a:rPr lang="en-US" sz="1400" dirty="0"/>
                        <a:t>-</a:t>
                      </a:r>
                    </a:p>
                  </a:txBody>
                  <a:tcPr/>
                </a:tc>
                <a:tc>
                  <a:txBody>
                    <a:bodyPr/>
                    <a:lstStyle/>
                    <a:p>
                      <a:r>
                        <a:rPr lang="en-US" sz="1400" dirty="0"/>
                        <a:t>N/A</a:t>
                      </a:r>
                    </a:p>
                  </a:txBody>
                  <a:tcPr/>
                </a:tc>
                <a:tc>
                  <a:txBody>
                    <a:bodyPr/>
                    <a:lstStyle/>
                    <a:p>
                      <a:r>
                        <a:rPr lang="en-US" sz="1400" dirty="0"/>
                        <a:t>N/A</a:t>
                      </a:r>
                    </a:p>
                  </a:txBody>
                  <a:tcPr/>
                </a:tc>
                <a:tc>
                  <a:txBody>
                    <a:bodyPr/>
                    <a:lstStyle/>
                    <a:p>
                      <a:r>
                        <a:rPr lang="en-US" sz="1400" dirty="0"/>
                        <a:t>Historical/ qualitative analysis</a:t>
                      </a:r>
                    </a:p>
                  </a:txBody>
                  <a:tcPr/>
                </a:tc>
                <a:extLst>
                  <a:ext uri="{0D108BD9-81ED-4DB2-BD59-A6C34878D82A}">
                    <a16:rowId xmlns:a16="http://schemas.microsoft.com/office/drawing/2014/main" val="3579954739"/>
                  </a:ext>
                </a:extLst>
              </a:tr>
              <a:tr h="647429">
                <a:tc>
                  <a:txBody>
                    <a:bodyPr/>
                    <a:lstStyle/>
                    <a:p>
                      <a:r>
                        <a:rPr lang="en-US" sz="1400" dirty="0"/>
                        <a:t>2015</a:t>
                      </a:r>
                    </a:p>
                  </a:txBody>
                  <a:tcPr/>
                </a:tc>
                <a:tc>
                  <a:txBody>
                    <a:bodyPr/>
                    <a:lstStyle/>
                    <a:p>
                      <a:r>
                        <a:rPr lang="en-US" sz="1400" dirty="0" err="1"/>
                        <a:t>Pomerantsev</a:t>
                      </a:r>
                      <a:endParaRPr lang="en-US" sz="1400" dirty="0"/>
                    </a:p>
                  </a:txBody>
                  <a:tcPr/>
                </a:tc>
                <a:tc>
                  <a:txBody>
                    <a:bodyPr/>
                    <a:lstStyle/>
                    <a:p>
                      <a:r>
                        <a:rPr lang="en-US" sz="1400" dirty="0"/>
                        <a:t>Russian state-funded media (RT)</a:t>
                      </a:r>
                    </a:p>
                  </a:txBody>
                  <a:tcPr/>
                </a:tc>
                <a:tc>
                  <a:txBody>
                    <a:bodyPr/>
                    <a:lstStyle/>
                    <a:p>
                      <a:r>
                        <a:rPr lang="en-US" sz="1400" dirty="0"/>
                        <a:t>Europe, Latin America</a:t>
                      </a:r>
                    </a:p>
                  </a:txBody>
                  <a:tcPr/>
                </a:tc>
                <a:tc>
                  <a:txBody>
                    <a:bodyPr/>
                    <a:lstStyle/>
                    <a:p>
                      <a:r>
                        <a:rPr lang="en-US" sz="1400" dirty="0"/>
                        <a:t>International/ domestic</a:t>
                      </a:r>
                    </a:p>
                  </a:txBody>
                  <a:tcPr/>
                </a:tc>
                <a:tc>
                  <a:txBody>
                    <a:bodyPr/>
                    <a:lstStyle/>
                    <a:p>
                      <a:r>
                        <a:rPr lang="en-US" sz="1400" dirty="0"/>
                        <a:t>Information warfare</a:t>
                      </a:r>
                    </a:p>
                  </a:txBody>
                  <a:tcPr/>
                </a:tc>
                <a:tc>
                  <a:txBody>
                    <a:bodyPr/>
                    <a:lstStyle/>
                    <a:p>
                      <a:r>
                        <a:rPr lang="en-US" sz="1400" dirty="0"/>
                        <a:t>-</a:t>
                      </a:r>
                    </a:p>
                  </a:txBody>
                  <a:tcPr/>
                </a:tc>
                <a:tc>
                  <a:txBody>
                    <a:bodyPr/>
                    <a:lstStyle/>
                    <a:p>
                      <a:r>
                        <a:rPr lang="en-US" sz="1400" dirty="0"/>
                        <a:t>N/A</a:t>
                      </a:r>
                    </a:p>
                  </a:txBody>
                  <a:tcPr/>
                </a:tc>
                <a:tc>
                  <a:txBody>
                    <a:bodyPr/>
                    <a:lstStyle/>
                    <a:p>
                      <a:r>
                        <a:rPr lang="en-US" sz="1400" dirty="0"/>
                        <a:t>N/A</a:t>
                      </a:r>
                    </a:p>
                  </a:txBody>
                  <a:tcPr/>
                </a:tc>
                <a:tc>
                  <a:txBody>
                    <a:bodyPr/>
                    <a:lstStyle/>
                    <a:p>
                      <a:r>
                        <a:rPr lang="en-US" sz="1400" dirty="0"/>
                        <a:t>Historical/ qualitative analysis</a:t>
                      </a:r>
                    </a:p>
                  </a:txBody>
                  <a:tcPr/>
                </a:tc>
                <a:extLst>
                  <a:ext uri="{0D108BD9-81ED-4DB2-BD59-A6C34878D82A}">
                    <a16:rowId xmlns:a16="http://schemas.microsoft.com/office/drawing/2014/main" val="2768780892"/>
                  </a:ext>
                </a:extLst>
              </a:tr>
            </a:tbl>
          </a:graphicData>
        </a:graphic>
      </p:graphicFrame>
      <p:sp>
        <p:nvSpPr>
          <p:cNvPr id="12" name="TextBox 11">
            <a:extLst>
              <a:ext uri="{FF2B5EF4-FFF2-40B4-BE49-F238E27FC236}">
                <a16:creationId xmlns:a16="http://schemas.microsoft.com/office/drawing/2014/main" id="{F1C70F78-0969-4870-AEEE-BF03E93F451F}"/>
              </a:ext>
            </a:extLst>
          </p:cNvPr>
          <p:cNvSpPr txBox="1"/>
          <p:nvPr/>
        </p:nvSpPr>
        <p:spPr>
          <a:xfrm>
            <a:off x="8607042" y="6458188"/>
            <a:ext cx="4190495" cy="369332"/>
          </a:xfrm>
          <a:prstGeom prst="rect">
            <a:avLst/>
          </a:prstGeom>
          <a:noFill/>
        </p:spPr>
        <p:txBody>
          <a:bodyPr wrap="square" rtlCol="0">
            <a:spAutoFit/>
          </a:bodyPr>
          <a:lstStyle/>
          <a:p>
            <a:r>
              <a:rPr lang="en-US" b="1" dirty="0"/>
              <a:t>Table 1: Information Intermediaries</a:t>
            </a:r>
          </a:p>
        </p:txBody>
      </p:sp>
      <p:pic>
        <p:nvPicPr>
          <p:cNvPr id="3" name="Audio 2">
            <a:hlinkClick r:id="" action="ppaction://media"/>
            <a:extLst>
              <a:ext uri="{FF2B5EF4-FFF2-40B4-BE49-F238E27FC236}">
                <a16:creationId xmlns:a16="http://schemas.microsoft.com/office/drawing/2014/main" id="{E5D741BD-0505-4722-B5A4-15413417E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619610643"/>
      </p:ext>
    </p:extLst>
  </p:cSld>
  <p:clrMapOvr>
    <a:masterClrMapping/>
  </p:clrMapOvr>
  <mc:AlternateContent xmlns:mc="http://schemas.openxmlformats.org/markup-compatibility/2006">
    <mc:Choice xmlns:p14="http://schemas.microsoft.com/office/powerpoint/2010/main" Requires="p14">
      <p:transition spd="slow" p14:dur="2000" advTm="86457"/>
    </mc:Choice>
    <mc:Fallback>
      <p:transition spd="slow" advTm="8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2CD1-9390-44BC-9EF1-2C164CF07621}"/>
              </a:ext>
            </a:extLst>
          </p:cNvPr>
          <p:cNvSpPr>
            <a:spLocks noGrp="1"/>
          </p:cNvSpPr>
          <p:nvPr>
            <p:ph type="title"/>
          </p:nvPr>
        </p:nvSpPr>
        <p:spPr>
          <a:xfrm>
            <a:off x="838200" y="365125"/>
            <a:ext cx="10991850" cy="730249"/>
          </a:xfrm>
        </p:spPr>
        <p:txBody>
          <a:bodyPr>
            <a:normAutofit fontScale="90000"/>
          </a:bodyPr>
          <a:lstStyle/>
          <a:p>
            <a:r>
              <a:rPr lang="en-US" sz="3600" dirty="0"/>
              <a:t>Related Work: Deep Learning (DL) Short Text Matching Models </a:t>
            </a:r>
          </a:p>
        </p:txBody>
      </p:sp>
      <p:graphicFrame>
        <p:nvGraphicFramePr>
          <p:cNvPr id="4" name="Table 3">
            <a:extLst>
              <a:ext uri="{FF2B5EF4-FFF2-40B4-BE49-F238E27FC236}">
                <a16:creationId xmlns:a16="http://schemas.microsoft.com/office/drawing/2014/main" id="{A06A3688-07DA-4AC1-B81E-E14DFF51CB9F}"/>
              </a:ext>
            </a:extLst>
          </p:cNvPr>
          <p:cNvGraphicFramePr>
            <a:graphicFrameLocks noGrp="1"/>
          </p:cNvGraphicFramePr>
          <p:nvPr>
            <p:extLst>
              <p:ext uri="{D42A27DB-BD31-4B8C-83A1-F6EECF244321}">
                <p14:modId xmlns:p14="http://schemas.microsoft.com/office/powerpoint/2010/main" val="816409229"/>
              </p:ext>
            </p:extLst>
          </p:nvPr>
        </p:nvGraphicFramePr>
        <p:xfrm>
          <a:off x="885042" y="1515997"/>
          <a:ext cx="10784988" cy="2373456"/>
        </p:xfrm>
        <a:graphic>
          <a:graphicData uri="http://schemas.openxmlformats.org/drawingml/2006/table">
            <a:tbl>
              <a:tblPr firstRow="1" bandRow="1">
                <a:tableStyleId>{5940675A-B579-460E-94D1-54222C63F5DA}</a:tableStyleId>
              </a:tblPr>
              <a:tblGrid>
                <a:gridCol w="1138068">
                  <a:extLst>
                    <a:ext uri="{9D8B030D-6E8A-4147-A177-3AD203B41FA5}">
                      <a16:colId xmlns:a16="http://schemas.microsoft.com/office/drawing/2014/main" val="1974128179"/>
                    </a:ext>
                  </a:extLst>
                </a:gridCol>
                <a:gridCol w="1211580">
                  <a:extLst>
                    <a:ext uri="{9D8B030D-6E8A-4147-A177-3AD203B41FA5}">
                      <a16:colId xmlns:a16="http://schemas.microsoft.com/office/drawing/2014/main" val="366242085"/>
                    </a:ext>
                  </a:extLst>
                </a:gridCol>
                <a:gridCol w="6938010">
                  <a:extLst>
                    <a:ext uri="{9D8B030D-6E8A-4147-A177-3AD203B41FA5}">
                      <a16:colId xmlns:a16="http://schemas.microsoft.com/office/drawing/2014/main" val="438069118"/>
                    </a:ext>
                  </a:extLst>
                </a:gridCol>
                <a:gridCol w="1497330">
                  <a:extLst>
                    <a:ext uri="{9D8B030D-6E8A-4147-A177-3AD203B41FA5}">
                      <a16:colId xmlns:a16="http://schemas.microsoft.com/office/drawing/2014/main" val="4247909195"/>
                    </a:ext>
                  </a:extLst>
                </a:gridCol>
              </a:tblGrid>
              <a:tr h="256528">
                <a:tc gridSpan="4">
                  <a:txBody>
                    <a:bodyPr/>
                    <a:lstStyle/>
                    <a:p>
                      <a:pPr marL="0" marR="0">
                        <a:lnSpc>
                          <a:spcPct val="100000"/>
                        </a:lnSpc>
                        <a:spcBef>
                          <a:spcPts val="0"/>
                        </a:spcBef>
                        <a:spcAft>
                          <a:spcPts val="400"/>
                        </a:spcAft>
                      </a:pPr>
                      <a:r>
                        <a:rPr lang="en-US" sz="1400" dirty="0">
                          <a:solidFill>
                            <a:schemeClr val="bg1"/>
                          </a:solidFill>
                          <a:effectLst/>
                          <a:latin typeface="Linux Libertine"/>
                          <a:ea typeface="Verdana" panose="020B0604030504040204" pitchFamily="34" charset="0"/>
                          <a:cs typeface="Times New Roman" panose="02020603050405020304" pitchFamily="18" charset="0"/>
                        </a:rPr>
                        <a:t>Table 2: Benchmark DL-Based Short Text Matching Models in Four Architecture Categories</a:t>
                      </a:r>
                    </a:p>
                  </a:txBody>
                  <a:tcPr marL="28442" marR="28442" marT="0" marB="0">
                    <a:solidFill>
                      <a:schemeClr val="tx1"/>
                    </a:solidFill>
                  </a:tcPr>
                </a:tc>
                <a:tc hMerge="1">
                  <a:txBody>
                    <a:bodyPr/>
                    <a:lstStyle/>
                    <a:p>
                      <a:pPr marL="0" marR="0">
                        <a:lnSpc>
                          <a:spcPct val="100000"/>
                        </a:lnSpc>
                        <a:spcBef>
                          <a:spcPts val="0"/>
                        </a:spcBef>
                        <a:spcAft>
                          <a:spcPts val="0"/>
                        </a:spcAft>
                      </a:pP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hMerge="1">
                  <a:txBody>
                    <a:bodyPr/>
                    <a:lstStyle/>
                    <a:p>
                      <a:pPr marL="0" marR="0">
                        <a:lnSpc>
                          <a:spcPct val="100000"/>
                        </a:lnSpc>
                        <a:spcBef>
                          <a:spcPts val="0"/>
                        </a:spcBef>
                        <a:spcAft>
                          <a:spcPts val="0"/>
                        </a:spcAft>
                      </a:pP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hMerge="1">
                  <a:txBody>
                    <a:bodyPr/>
                    <a:lstStyle/>
                    <a:p>
                      <a:pPr marL="0" marR="0">
                        <a:lnSpc>
                          <a:spcPct val="100000"/>
                        </a:lnSpc>
                        <a:spcBef>
                          <a:spcPts val="600"/>
                        </a:spcBef>
                        <a:spcAft>
                          <a:spcPts val="400"/>
                        </a:spcAft>
                      </a:pP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1084834814"/>
                  </a:ext>
                </a:extLst>
              </a:tr>
              <a:tr h="256528">
                <a:tc>
                  <a:txBody>
                    <a:bodyPr/>
                    <a:lstStyle/>
                    <a:p>
                      <a:pPr marL="0" marR="0">
                        <a:lnSpc>
                          <a:spcPct val="100000"/>
                        </a:lnSpc>
                        <a:spcBef>
                          <a:spcPts val="0"/>
                        </a:spcBef>
                        <a:spcAft>
                          <a:spcPts val="400"/>
                        </a:spcAft>
                      </a:pPr>
                      <a:r>
                        <a:rPr lang="en-US" sz="1400" dirty="0">
                          <a:effectLst/>
                        </a:rPr>
                        <a:t>Architecture</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dirty="0">
                          <a:effectLst/>
                        </a:rPr>
                        <a:t>Methods</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dirty="0">
                          <a:effectLst/>
                        </a:rPr>
                        <a:t>Description</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600"/>
                        </a:spcBef>
                        <a:spcAft>
                          <a:spcPts val="400"/>
                        </a:spcAft>
                      </a:pPr>
                      <a:r>
                        <a:rPr lang="en-US" sz="1400" dirty="0">
                          <a:effectLst/>
                        </a:rPr>
                        <a:t>References</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2262871365"/>
                  </a:ext>
                </a:extLst>
              </a:tr>
              <a:tr h="534624">
                <a:tc>
                  <a:txBody>
                    <a:bodyPr/>
                    <a:lstStyle/>
                    <a:p>
                      <a:r>
                        <a:rPr lang="en-US" sz="1400" dirty="0"/>
                        <a:t>DNN</a:t>
                      </a:r>
                    </a:p>
                  </a:txBody>
                  <a:tcPr/>
                </a:tc>
                <a:tc>
                  <a:txBody>
                    <a:bodyPr/>
                    <a:lstStyle/>
                    <a:p>
                      <a:pPr marL="0" marR="0">
                        <a:lnSpc>
                          <a:spcPct val="100000"/>
                        </a:lnSpc>
                        <a:spcBef>
                          <a:spcPts val="0"/>
                        </a:spcBef>
                        <a:spcAft>
                          <a:spcPts val="0"/>
                        </a:spcAft>
                      </a:pPr>
                      <a:r>
                        <a:rPr lang="en-US" sz="1400" dirty="0">
                          <a:effectLst/>
                        </a:rPr>
                        <a:t>DRMM </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a:effectLst/>
                        </a:rPr>
                        <a:t>Uses matching histogram mapping, feed-forward matching network, and a term gating network to match relevant query-document texts.</a:t>
                      </a:r>
                      <a:endParaRPr lang="en-US" sz="140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600"/>
                        </a:spcBef>
                        <a:spcAft>
                          <a:spcPts val="400"/>
                        </a:spcAft>
                      </a:pPr>
                      <a:r>
                        <a:rPr lang="en-US" sz="1400" dirty="0">
                          <a:effectLst/>
                        </a:rPr>
                        <a:t>Guo et al. 2016</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1021835298"/>
                  </a:ext>
                </a:extLst>
              </a:tr>
              <a:tr h="534624">
                <a:tc>
                  <a:txBody>
                    <a:bodyPr/>
                    <a:lstStyle/>
                    <a:p>
                      <a:pPr marL="0" marR="0">
                        <a:lnSpc>
                          <a:spcPct val="100000"/>
                        </a:lnSpc>
                        <a:spcBef>
                          <a:spcPts val="0"/>
                        </a:spcBef>
                        <a:spcAft>
                          <a:spcPts val="400"/>
                        </a:spcAft>
                      </a:pPr>
                      <a:r>
                        <a:rPr lang="en-US" sz="1400" dirty="0">
                          <a:effectLst/>
                        </a:rPr>
                        <a:t>CNN</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dirty="0">
                          <a:effectLst/>
                        </a:rPr>
                        <a:t>KNRM </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a:effectLst/>
                        </a:rPr>
                        <a:t>Builds a translation matrix to model word-level similarities, then uses kernels to extract multi-level soft match features and combines into a ranking score.</a:t>
                      </a:r>
                      <a:endParaRPr lang="en-US" sz="140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600"/>
                        </a:spcBef>
                        <a:spcAft>
                          <a:spcPts val="400"/>
                        </a:spcAft>
                      </a:pPr>
                      <a:r>
                        <a:rPr lang="en-US" sz="1400" dirty="0" err="1">
                          <a:effectLst/>
                        </a:rPr>
                        <a:t>Xiong</a:t>
                      </a:r>
                      <a:r>
                        <a:rPr lang="en-US" sz="1400" dirty="0">
                          <a:effectLst/>
                        </a:rPr>
                        <a:t> et al. 2017</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3908890091"/>
                  </a:ext>
                </a:extLst>
              </a:tr>
              <a:tr h="534624">
                <a:tc>
                  <a:txBody>
                    <a:bodyPr/>
                    <a:lstStyle/>
                    <a:p>
                      <a:r>
                        <a:rPr lang="en-US" sz="1400" dirty="0"/>
                        <a:t>LSTM</a:t>
                      </a:r>
                    </a:p>
                  </a:txBody>
                  <a:tcPr/>
                </a:tc>
                <a:tc>
                  <a:txBody>
                    <a:bodyPr/>
                    <a:lstStyle/>
                    <a:p>
                      <a:pPr marL="0" marR="0">
                        <a:lnSpc>
                          <a:spcPct val="100000"/>
                        </a:lnSpc>
                        <a:spcBef>
                          <a:spcPts val="0"/>
                        </a:spcBef>
                        <a:spcAft>
                          <a:spcPts val="0"/>
                        </a:spcAft>
                      </a:pPr>
                      <a:r>
                        <a:rPr lang="en-US" sz="1400">
                          <a:effectLst/>
                        </a:rPr>
                        <a:t>MV-LSTM </a:t>
                      </a:r>
                      <a:endParaRPr lang="en-US" sz="140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dirty="0">
                          <a:effectLst/>
                        </a:rPr>
                        <a:t>Bi-LSTM represents input text, and aggregates interactions with k-max functions. An MLP is used to match representations.</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600"/>
                        </a:spcBef>
                        <a:spcAft>
                          <a:spcPts val="400"/>
                        </a:spcAft>
                      </a:pPr>
                      <a:r>
                        <a:rPr lang="en-US" sz="1400" dirty="0">
                          <a:effectLst/>
                        </a:rPr>
                        <a:t>Wan et al. 2016 </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2728710721"/>
                  </a:ext>
                </a:extLst>
              </a:tr>
              <a:tr h="256528">
                <a:tc>
                  <a:txBody>
                    <a:bodyPr/>
                    <a:lstStyle/>
                    <a:p>
                      <a:pPr marL="0" marR="0">
                        <a:lnSpc>
                          <a:spcPct val="100000"/>
                        </a:lnSpc>
                        <a:spcBef>
                          <a:spcPts val="0"/>
                        </a:spcBef>
                        <a:spcAft>
                          <a:spcPts val="400"/>
                        </a:spcAft>
                      </a:pPr>
                      <a:r>
                        <a:rPr lang="en-US" sz="1400">
                          <a:effectLst/>
                        </a:rPr>
                        <a:t>Attention</a:t>
                      </a:r>
                      <a:endParaRPr lang="en-US" sz="140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dirty="0" err="1">
                          <a:effectLst/>
                        </a:rPr>
                        <a:t>aNMN</a:t>
                      </a:r>
                      <a:r>
                        <a:rPr lang="en-US" sz="1400" dirty="0">
                          <a:effectLst/>
                        </a:rPr>
                        <a:t> </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0"/>
                        </a:spcBef>
                        <a:spcAft>
                          <a:spcPts val="0"/>
                        </a:spcAft>
                      </a:pPr>
                      <a:r>
                        <a:rPr lang="en-US" sz="1400">
                          <a:effectLst/>
                        </a:rPr>
                        <a:t>Matching matrix captures text interactions. Attention mechanisms weight interactions</a:t>
                      </a:r>
                      <a:endParaRPr lang="en-US" sz="1400">
                        <a:effectLst/>
                        <a:latin typeface="Linux Libertine"/>
                        <a:ea typeface="Verdana" panose="020B0604030504040204" pitchFamily="34" charset="0"/>
                        <a:cs typeface="Times New Roman" panose="02020603050405020304" pitchFamily="18" charset="0"/>
                      </a:endParaRPr>
                    </a:p>
                  </a:txBody>
                  <a:tcPr marL="28442" marR="28442" marT="0" marB="0"/>
                </a:tc>
                <a:tc>
                  <a:txBody>
                    <a:bodyPr/>
                    <a:lstStyle/>
                    <a:p>
                      <a:pPr marL="0" marR="0">
                        <a:lnSpc>
                          <a:spcPct val="100000"/>
                        </a:lnSpc>
                        <a:spcBef>
                          <a:spcPts val="600"/>
                        </a:spcBef>
                        <a:spcAft>
                          <a:spcPts val="400"/>
                        </a:spcAft>
                      </a:pPr>
                      <a:r>
                        <a:rPr lang="en-US" sz="1400" dirty="0">
                          <a:effectLst/>
                        </a:rPr>
                        <a:t>Yang et al. 2018 </a:t>
                      </a:r>
                      <a:endParaRPr lang="en-US" sz="1400" dirty="0">
                        <a:effectLst/>
                        <a:latin typeface="Linux Libertine"/>
                        <a:ea typeface="Verdana" panose="020B0604030504040204" pitchFamily="34" charset="0"/>
                        <a:cs typeface="Times New Roman" panose="02020603050405020304" pitchFamily="18" charset="0"/>
                      </a:endParaRPr>
                    </a:p>
                  </a:txBody>
                  <a:tcPr marL="28442" marR="28442" marT="0" marB="0"/>
                </a:tc>
                <a:extLst>
                  <a:ext uri="{0D108BD9-81ED-4DB2-BD59-A6C34878D82A}">
                    <a16:rowId xmlns:a16="http://schemas.microsoft.com/office/drawing/2014/main" val="2668082202"/>
                  </a:ext>
                </a:extLst>
              </a:tr>
            </a:tbl>
          </a:graphicData>
        </a:graphic>
      </p:graphicFrame>
      <p:sp>
        <p:nvSpPr>
          <p:cNvPr id="5" name="TextBox 4">
            <a:extLst>
              <a:ext uri="{FF2B5EF4-FFF2-40B4-BE49-F238E27FC236}">
                <a16:creationId xmlns:a16="http://schemas.microsoft.com/office/drawing/2014/main" id="{C894E479-3AA8-413C-AB86-0FD915F676A9}"/>
              </a:ext>
            </a:extLst>
          </p:cNvPr>
          <p:cNvSpPr txBox="1"/>
          <p:nvPr/>
        </p:nvSpPr>
        <p:spPr>
          <a:xfrm>
            <a:off x="617220" y="4053548"/>
            <a:ext cx="1121283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Prior literature investigating content sharing utilize traditional text matching methods</a:t>
            </a:r>
          </a:p>
          <a:p>
            <a:pPr marL="742950" lvl="1" indent="-285750">
              <a:buFont typeface="Arial" panose="020B0604020202020204" pitchFamily="34" charset="0"/>
              <a:buChar char="•"/>
            </a:pPr>
            <a:r>
              <a:rPr lang="en-US" dirty="0"/>
              <a:t>E.g., computing cosine similarity on TF-IDF word vectors</a:t>
            </a:r>
          </a:p>
          <a:p>
            <a:pPr marL="285750" indent="-285750">
              <a:buFont typeface="Arial" panose="020B0604020202020204" pitchFamily="34" charset="0"/>
              <a:buChar char="•"/>
            </a:pPr>
            <a:r>
              <a:rPr lang="en-US" dirty="0"/>
              <a:t>This approach captures exact article copies, but not semantic shifts between article headlines</a:t>
            </a:r>
          </a:p>
          <a:p>
            <a:pPr marL="285750" indent="-285750">
              <a:buFont typeface="Arial" panose="020B0604020202020204" pitchFamily="34" charset="0"/>
              <a:buChar char="•"/>
            </a:pPr>
            <a:r>
              <a:rPr lang="en-US" dirty="0"/>
              <a:t>Propagandist text often includes exaggerated, loaded, coded language</a:t>
            </a:r>
          </a:p>
          <a:p>
            <a:pPr marL="742950" lvl="1" indent="-285750">
              <a:buFont typeface="Arial" panose="020B0604020202020204" pitchFamily="34" charset="0"/>
              <a:buChar char="•"/>
            </a:pPr>
            <a:r>
              <a:rPr lang="en-US" dirty="0"/>
              <a:t>Traditional text matching methods suffer in this context</a:t>
            </a:r>
          </a:p>
          <a:p>
            <a:pPr marL="285750" indent="-285750">
              <a:buFont typeface="Arial" panose="020B0604020202020204" pitchFamily="34" charset="0"/>
              <a:buChar char="•"/>
            </a:pPr>
            <a:r>
              <a:rPr lang="en-US" dirty="0"/>
              <a:t>Short text DL-based approaches can address these issues</a:t>
            </a:r>
          </a:p>
          <a:p>
            <a:pPr marL="742950" lvl="1" indent="-285750">
              <a:buFont typeface="Arial" panose="020B0604020202020204" pitchFamily="34" charset="0"/>
              <a:buChar char="•"/>
            </a:pPr>
            <a:r>
              <a:rPr lang="en-US" dirty="0"/>
              <a:t>Despite widespread use of these methods, they were not designed to operate on propagandist headlines.</a:t>
            </a:r>
          </a:p>
        </p:txBody>
      </p:sp>
      <p:pic>
        <p:nvPicPr>
          <p:cNvPr id="3" name="Audio 2">
            <a:hlinkClick r:id="" action="ppaction://media"/>
            <a:extLst>
              <a:ext uri="{FF2B5EF4-FFF2-40B4-BE49-F238E27FC236}">
                <a16:creationId xmlns:a16="http://schemas.microsoft.com/office/drawing/2014/main" id="{67F08F7A-6926-4DED-A75E-47A1208E3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268196357"/>
      </p:ext>
    </p:extLst>
  </p:cSld>
  <p:clrMapOvr>
    <a:masterClrMapping/>
  </p:clrMapOvr>
  <mc:AlternateContent xmlns:mc="http://schemas.openxmlformats.org/markup-compatibility/2006">
    <mc:Choice xmlns:p14="http://schemas.microsoft.com/office/powerpoint/2010/main" Requires="p14">
      <p:transition spd="slow" p14:dur="2000" advTm="121914"/>
    </mc:Choice>
    <mc:Fallback>
      <p:transition spd="slow" advTm="1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AC5D-7850-48F7-A61D-F00080D8D2CE}"/>
              </a:ext>
            </a:extLst>
          </p:cNvPr>
          <p:cNvSpPr>
            <a:spLocks noGrp="1"/>
          </p:cNvSpPr>
          <p:nvPr>
            <p:ph type="title"/>
          </p:nvPr>
        </p:nvSpPr>
        <p:spPr/>
        <p:txBody>
          <a:bodyPr/>
          <a:lstStyle/>
          <a:p>
            <a:r>
              <a:rPr lang="en-US" dirty="0"/>
              <a:t>Research Gaps and Questions</a:t>
            </a:r>
          </a:p>
        </p:txBody>
      </p:sp>
      <p:sp>
        <p:nvSpPr>
          <p:cNvPr id="3" name="Content Placeholder 2">
            <a:extLst>
              <a:ext uri="{FF2B5EF4-FFF2-40B4-BE49-F238E27FC236}">
                <a16:creationId xmlns:a16="http://schemas.microsoft.com/office/drawing/2014/main" id="{ED6F5396-B95F-4AC6-A151-680774823716}"/>
              </a:ext>
            </a:extLst>
          </p:cNvPr>
          <p:cNvSpPr>
            <a:spLocks noGrp="1"/>
          </p:cNvSpPr>
          <p:nvPr>
            <p:ph idx="1"/>
          </p:nvPr>
        </p:nvSpPr>
        <p:spPr/>
        <p:txBody>
          <a:bodyPr>
            <a:normAutofit fontScale="85000" lnSpcReduction="10000"/>
          </a:bodyPr>
          <a:lstStyle/>
          <a:p>
            <a:r>
              <a:rPr lang="en-US" dirty="0"/>
              <a:t>Past work that focus specifically on Russian propaganda are largely qualitative studies and are therefore not scalable.</a:t>
            </a:r>
          </a:p>
          <a:p>
            <a:r>
              <a:rPr lang="en-US" dirty="0"/>
              <a:t>Past studies focusing on content sharing practices in news media ecosystems do not capture subtle semantic shifts in messaging across sources.</a:t>
            </a:r>
          </a:p>
          <a:p>
            <a:r>
              <a:rPr lang="en-US" dirty="0"/>
              <a:t>Although DL-based approaches are well suited to this task, to the best of our knowledge, no models currently exist that incorporate the necessary components of article headlines to facilitate propagandist article headline matching. </a:t>
            </a:r>
          </a:p>
          <a:p>
            <a:r>
              <a:rPr lang="en-US" dirty="0"/>
              <a:t>Given these research gaps, we proposed the following research questions for study:</a:t>
            </a:r>
          </a:p>
          <a:p>
            <a:pPr lvl="1"/>
            <a:r>
              <a:rPr lang="en-US" dirty="0"/>
              <a:t>How can we use article headline data to map the dissemination of Russian propagandist news stories and narratives to American news media ecosystems?</a:t>
            </a:r>
          </a:p>
          <a:p>
            <a:pPr lvl="1"/>
            <a:r>
              <a:rPr lang="en-US" dirty="0"/>
              <a:t>How can we capture the named entities, word co-occurrences, and phrase similarities of article headlines in a DL-based short text matching model?</a:t>
            </a:r>
          </a:p>
        </p:txBody>
      </p:sp>
      <p:pic>
        <p:nvPicPr>
          <p:cNvPr id="4" name="Audio 3">
            <a:hlinkClick r:id="" action="ppaction://media"/>
            <a:extLst>
              <a:ext uri="{FF2B5EF4-FFF2-40B4-BE49-F238E27FC236}">
                <a16:creationId xmlns:a16="http://schemas.microsoft.com/office/drawing/2014/main" id="{59F7134E-D800-4321-A7D7-D7143AB27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810014350"/>
      </p:ext>
    </p:extLst>
  </p:cSld>
  <p:clrMapOvr>
    <a:masterClrMapping/>
  </p:clrMapOvr>
  <mc:AlternateContent xmlns:mc="http://schemas.openxmlformats.org/markup-compatibility/2006">
    <mc:Choice xmlns:p14="http://schemas.microsoft.com/office/powerpoint/2010/main" Requires="p14">
      <p:transition spd="slow" p14:dur="2000" advTm="51627"/>
    </mc:Choice>
    <mc:Fallback>
      <p:transition spd="slow" advTm="5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0FE7-260C-4E6C-ABA6-EE198387C01E}"/>
              </a:ext>
            </a:extLst>
          </p:cNvPr>
          <p:cNvSpPr>
            <a:spLocks noGrp="1"/>
          </p:cNvSpPr>
          <p:nvPr>
            <p:ph type="title"/>
          </p:nvPr>
        </p:nvSpPr>
        <p:spPr/>
        <p:txBody>
          <a:bodyPr/>
          <a:lstStyle/>
          <a:p>
            <a:r>
              <a:rPr lang="en-US" dirty="0"/>
              <a:t>Methods: Data</a:t>
            </a:r>
          </a:p>
        </p:txBody>
      </p:sp>
      <p:sp>
        <p:nvSpPr>
          <p:cNvPr id="3" name="Content Placeholder 2">
            <a:extLst>
              <a:ext uri="{FF2B5EF4-FFF2-40B4-BE49-F238E27FC236}">
                <a16:creationId xmlns:a16="http://schemas.microsoft.com/office/drawing/2014/main" id="{DFDAEF3D-4F98-47A3-AA7E-E9D247E66FBC}"/>
              </a:ext>
            </a:extLst>
          </p:cNvPr>
          <p:cNvSpPr>
            <a:spLocks noGrp="1"/>
          </p:cNvSpPr>
          <p:nvPr>
            <p:ph idx="1"/>
          </p:nvPr>
        </p:nvSpPr>
        <p:spPr>
          <a:xfrm>
            <a:off x="838200" y="1525905"/>
            <a:ext cx="10877550" cy="1525905"/>
          </a:xfrm>
        </p:spPr>
        <p:txBody>
          <a:bodyPr>
            <a:normAutofit fontScale="92500" lnSpcReduction="20000"/>
          </a:bodyPr>
          <a:lstStyle/>
          <a:p>
            <a:r>
              <a:rPr lang="en-US" sz="2400" dirty="0"/>
              <a:t>Using RSS feeds, we collected 26,234 articles (headlines, body text, publication dates and times, and authorship information) from 24 sites</a:t>
            </a:r>
          </a:p>
          <a:p>
            <a:r>
              <a:rPr lang="en-US" sz="2400" dirty="0"/>
              <a:t>Each site collected is standalone, full-featured, and Western readers-focused, which publishes and regularly updates their RSS feeds and contains reporting that is predominantly textual.</a:t>
            </a:r>
          </a:p>
          <a:p>
            <a:pPr marL="0" indent="0">
              <a:buNone/>
            </a:pPr>
            <a:endParaRPr lang="en-US" sz="2400" dirty="0"/>
          </a:p>
        </p:txBody>
      </p:sp>
      <p:graphicFrame>
        <p:nvGraphicFramePr>
          <p:cNvPr id="4" name="Table 4">
            <a:extLst>
              <a:ext uri="{FF2B5EF4-FFF2-40B4-BE49-F238E27FC236}">
                <a16:creationId xmlns:a16="http://schemas.microsoft.com/office/drawing/2014/main" id="{832BA137-E014-4D4D-9E5F-CD7617DEF0CE}"/>
              </a:ext>
            </a:extLst>
          </p:cNvPr>
          <p:cNvGraphicFramePr>
            <a:graphicFrameLocks noGrp="1"/>
          </p:cNvGraphicFramePr>
          <p:nvPr>
            <p:extLst>
              <p:ext uri="{D42A27DB-BD31-4B8C-83A1-F6EECF244321}">
                <p14:modId xmlns:p14="http://schemas.microsoft.com/office/powerpoint/2010/main" val="3066939352"/>
              </p:ext>
            </p:extLst>
          </p:nvPr>
        </p:nvGraphicFramePr>
        <p:xfrm>
          <a:off x="892625" y="3429000"/>
          <a:ext cx="10623100" cy="3108960"/>
        </p:xfrm>
        <a:graphic>
          <a:graphicData uri="http://schemas.openxmlformats.org/drawingml/2006/table">
            <a:tbl>
              <a:tblPr firstRow="1" bandRow="1">
                <a:tableStyleId>{5940675A-B579-460E-94D1-54222C63F5DA}</a:tableStyleId>
              </a:tblPr>
              <a:tblGrid>
                <a:gridCol w="1553395">
                  <a:extLst>
                    <a:ext uri="{9D8B030D-6E8A-4147-A177-3AD203B41FA5}">
                      <a16:colId xmlns:a16="http://schemas.microsoft.com/office/drawing/2014/main" val="2326556722"/>
                    </a:ext>
                  </a:extLst>
                </a:gridCol>
                <a:gridCol w="3826986">
                  <a:extLst>
                    <a:ext uri="{9D8B030D-6E8A-4147-A177-3AD203B41FA5}">
                      <a16:colId xmlns:a16="http://schemas.microsoft.com/office/drawing/2014/main" val="1517325135"/>
                    </a:ext>
                  </a:extLst>
                </a:gridCol>
                <a:gridCol w="3201383">
                  <a:extLst>
                    <a:ext uri="{9D8B030D-6E8A-4147-A177-3AD203B41FA5}">
                      <a16:colId xmlns:a16="http://schemas.microsoft.com/office/drawing/2014/main" val="3601042152"/>
                    </a:ext>
                  </a:extLst>
                </a:gridCol>
                <a:gridCol w="2041336">
                  <a:extLst>
                    <a:ext uri="{9D8B030D-6E8A-4147-A177-3AD203B41FA5}">
                      <a16:colId xmlns:a16="http://schemas.microsoft.com/office/drawing/2014/main" val="2264282096"/>
                    </a:ext>
                  </a:extLst>
                </a:gridCol>
              </a:tblGrid>
              <a:tr h="222253">
                <a:tc gridSpan="4">
                  <a:txBody>
                    <a:bodyPr/>
                    <a:lstStyle/>
                    <a:p>
                      <a:r>
                        <a:rPr lang="en-US" sz="1400" dirty="0">
                          <a:solidFill>
                            <a:schemeClr val="bg1"/>
                          </a:solidFill>
                        </a:rPr>
                        <a:t>Table 3: Data Collection</a:t>
                      </a:r>
                    </a:p>
                  </a:txBody>
                  <a:tcPr>
                    <a:solidFill>
                      <a:schemeClr val="tx1"/>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3525223229"/>
                  </a:ext>
                </a:extLst>
              </a:tr>
              <a:tr h="222253">
                <a:tc>
                  <a:txBody>
                    <a:bodyPr/>
                    <a:lstStyle/>
                    <a:p>
                      <a:r>
                        <a:rPr lang="en-US" sz="1400" dirty="0"/>
                        <a:t>Platform Type</a:t>
                      </a:r>
                    </a:p>
                  </a:txBody>
                  <a:tcPr/>
                </a:tc>
                <a:tc>
                  <a:txBody>
                    <a:bodyPr/>
                    <a:lstStyle/>
                    <a:p>
                      <a:r>
                        <a:rPr lang="en-US" sz="1400" dirty="0"/>
                        <a:t>Sites Collected</a:t>
                      </a:r>
                    </a:p>
                  </a:txBody>
                  <a:tcPr/>
                </a:tc>
                <a:tc>
                  <a:txBody>
                    <a:bodyPr/>
                    <a:lstStyle/>
                    <a:p>
                      <a:r>
                        <a:rPr lang="en-US" sz="1400" dirty="0"/>
                        <a:t>Justification</a:t>
                      </a:r>
                    </a:p>
                  </a:txBody>
                  <a:tcPr/>
                </a:tc>
                <a:tc>
                  <a:txBody>
                    <a:bodyPr/>
                    <a:lstStyle/>
                    <a:p>
                      <a:r>
                        <a:rPr lang="en-US" sz="1400" dirty="0"/>
                        <a:t>Source</a:t>
                      </a:r>
                    </a:p>
                  </a:txBody>
                  <a:tcPr/>
                </a:tc>
                <a:extLst>
                  <a:ext uri="{0D108BD9-81ED-4DB2-BD59-A6C34878D82A}">
                    <a16:rowId xmlns:a16="http://schemas.microsoft.com/office/drawing/2014/main" val="4253069842"/>
                  </a:ext>
                </a:extLst>
              </a:tr>
              <a:tr h="313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State-sponsored propaganda</a:t>
                      </a:r>
                    </a:p>
                  </a:txBody>
                  <a:tcPr/>
                </a:tc>
                <a:tc>
                  <a:txBody>
                    <a:bodyPr/>
                    <a:lstStyle/>
                    <a:p>
                      <a:r>
                        <a:rPr lang="en-US" sz="1400" dirty="0"/>
                        <a:t>RT.com, Sputnik News, ITAR-TASS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Identified by U.S. Intel and literature</a:t>
                      </a:r>
                    </a:p>
                    <a:p>
                      <a:endParaRPr lang="en-US" sz="1400" dirty="0"/>
                    </a:p>
                  </a:txBody>
                  <a:tcPr/>
                </a:tc>
                <a:tc>
                  <a:txBody>
                    <a:bodyPr/>
                    <a:lstStyle/>
                    <a:p>
                      <a:r>
                        <a:rPr lang="en-US" sz="1400" dirty="0"/>
                        <a:t>DoS, 2020</a:t>
                      </a:r>
                    </a:p>
                    <a:p>
                      <a:r>
                        <a:rPr lang="en-US" sz="1400" dirty="0"/>
                        <a:t>Watanabe, 2017</a:t>
                      </a:r>
                    </a:p>
                    <a:p>
                      <a:r>
                        <a:rPr lang="en-US" sz="1400" dirty="0" err="1"/>
                        <a:t>Pomerantsev</a:t>
                      </a:r>
                      <a:r>
                        <a:rPr lang="en-US" sz="1400" dirty="0"/>
                        <a:t>, 2015</a:t>
                      </a:r>
                    </a:p>
                  </a:txBody>
                  <a:tcPr/>
                </a:tc>
                <a:extLst>
                  <a:ext uri="{0D108BD9-81ED-4DB2-BD59-A6C34878D82A}">
                    <a16:rowId xmlns:a16="http://schemas.microsoft.com/office/drawing/2014/main" val="3053055397"/>
                  </a:ext>
                </a:extLst>
              </a:tr>
              <a:tr h="313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Proxy site</a:t>
                      </a:r>
                    </a:p>
                  </a:txBody>
                  <a:tcPr/>
                </a:tc>
                <a:tc>
                  <a:txBody>
                    <a:bodyPr/>
                    <a:lstStyle/>
                    <a:p>
                      <a:r>
                        <a:rPr lang="en-US" sz="1400" dirty="0"/>
                        <a:t>Strategic Culture Foundation, Global Research, </a:t>
                      </a:r>
                      <a:r>
                        <a:rPr lang="en-US" sz="1400" dirty="0" err="1"/>
                        <a:t>Katehon</a:t>
                      </a:r>
                      <a:r>
                        <a:rPr lang="en-US" sz="1400" dirty="0"/>
                        <a:t>, Geopolitica.ru, </a:t>
                      </a:r>
                      <a:r>
                        <a:rPr lang="en-US" sz="1400" dirty="0" err="1"/>
                        <a:t>Ruptly</a:t>
                      </a:r>
                      <a:r>
                        <a:rPr lang="en-US" sz="1400" dirty="0"/>
                        <a:t>, </a:t>
                      </a:r>
                      <a:r>
                        <a:rPr lang="en-US" sz="1400" dirty="0" err="1"/>
                        <a:t>NewsFront</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Identified by U.S. Intel</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DoS, 2020</a:t>
                      </a:r>
                    </a:p>
                    <a:p>
                      <a:endParaRPr lang="en-US" sz="1400" dirty="0"/>
                    </a:p>
                  </a:txBody>
                  <a:tcPr/>
                </a:tc>
                <a:extLst>
                  <a:ext uri="{0D108BD9-81ED-4DB2-BD59-A6C34878D82A}">
                    <a16:rowId xmlns:a16="http://schemas.microsoft.com/office/drawing/2014/main" val="1351958771"/>
                  </a:ext>
                </a:extLst>
              </a:tr>
              <a:tr h="313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Mainstream News</a:t>
                      </a:r>
                    </a:p>
                  </a:txBody>
                  <a:tcPr/>
                </a:tc>
                <a:tc>
                  <a:txBody>
                    <a:bodyPr/>
                    <a:lstStyle/>
                    <a:p>
                      <a:r>
                        <a:rPr lang="en-US" sz="1400" dirty="0"/>
                        <a:t>New York Post, Fox News, Washington Post, USA Today, Star Tribune, Chicago Tribune, LA Times, NY Times, Huff Post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Selected per their ranking in </a:t>
                      </a:r>
                      <a:r>
                        <a:rPr lang="en-US" sz="1400" dirty="0" err="1"/>
                        <a:t>Cision</a:t>
                      </a:r>
                      <a:r>
                        <a:rPr lang="en-US" sz="1400" dirty="0"/>
                        <a:t> index, based on weekday readership distribution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Cision</a:t>
                      </a:r>
                      <a:r>
                        <a:rPr lang="en-US" sz="1400" dirty="0"/>
                        <a:t>, 2019</a:t>
                      </a:r>
                    </a:p>
                    <a:p>
                      <a:endParaRPr lang="en-US" sz="1400" dirty="0"/>
                    </a:p>
                  </a:txBody>
                  <a:tcPr/>
                </a:tc>
                <a:extLst>
                  <a:ext uri="{0D108BD9-81ED-4DB2-BD59-A6C34878D82A}">
                    <a16:rowId xmlns:a16="http://schemas.microsoft.com/office/drawing/2014/main" val="719988031"/>
                  </a:ext>
                </a:extLst>
              </a:tr>
              <a:tr h="313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Alternative News</a:t>
                      </a:r>
                    </a:p>
                  </a:txBody>
                  <a:tcPr/>
                </a:tc>
                <a:tc>
                  <a:txBody>
                    <a:bodyPr/>
                    <a:lstStyle/>
                    <a:p>
                      <a:r>
                        <a:rPr lang="en-US" sz="1400" dirty="0"/>
                        <a:t>21</a:t>
                      </a:r>
                      <a:r>
                        <a:rPr lang="en-US" sz="1400" baseline="30000" dirty="0"/>
                        <a:t>st</a:t>
                      </a:r>
                      <a:r>
                        <a:rPr lang="en-US" sz="1400" dirty="0"/>
                        <a:t> Century Wire, Blacklisted News, One America Network, Breitbart, Info Wars, Newsmax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Selected per their presence in literature and coverage in reporting.</a:t>
                      </a:r>
                    </a:p>
                  </a:txBody>
                  <a:tcPr/>
                </a:tc>
                <a:tc>
                  <a:txBody>
                    <a:bodyPr/>
                    <a:lstStyle/>
                    <a:p>
                      <a:r>
                        <a:rPr lang="en-US" sz="1400" dirty="0" err="1"/>
                        <a:t>Starbird</a:t>
                      </a:r>
                      <a:r>
                        <a:rPr lang="en-US" sz="1400" dirty="0"/>
                        <a:t>, 2018</a:t>
                      </a:r>
                    </a:p>
                    <a:p>
                      <a:r>
                        <a:rPr lang="en-US" sz="1400" dirty="0"/>
                        <a:t>Horne, 2019</a:t>
                      </a:r>
                    </a:p>
                  </a:txBody>
                  <a:tcPr/>
                </a:tc>
                <a:extLst>
                  <a:ext uri="{0D108BD9-81ED-4DB2-BD59-A6C34878D82A}">
                    <a16:rowId xmlns:a16="http://schemas.microsoft.com/office/drawing/2014/main" val="1566120708"/>
                  </a:ext>
                </a:extLst>
              </a:tr>
            </a:tbl>
          </a:graphicData>
        </a:graphic>
      </p:graphicFrame>
      <p:pic>
        <p:nvPicPr>
          <p:cNvPr id="5" name="Audio 4">
            <a:hlinkClick r:id="" action="ppaction://media"/>
            <a:extLst>
              <a:ext uri="{FF2B5EF4-FFF2-40B4-BE49-F238E27FC236}">
                <a16:creationId xmlns:a16="http://schemas.microsoft.com/office/drawing/2014/main" id="{69B1CE06-3B96-40C3-8818-5BB6F3C29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06985996"/>
      </p:ext>
    </p:extLst>
  </p:cSld>
  <p:clrMapOvr>
    <a:masterClrMapping/>
  </p:clrMapOvr>
  <mc:AlternateContent xmlns:mc="http://schemas.openxmlformats.org/markup-compatibility/2006">
    <mc:Choice xmlns:p14="http://schemas.microsoft.com/office/powerpoint/2010/main" Requires="p14">
      <p:transition spd="slow" p14:dur="2000" advTm="29824"/>
    </mc:Choice>
    <mc:Fallback>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A3F6-B8CD-4CE5-A52E-EE8D167AC885}"/>
              </a:ext>
            </a:extLst>
          </p:cNvPr>
          <p:cNvSpPr>
            <a:spLocks noGrp="1"/>
          </p:cNvSpPr>
          <p:nvPr>
            <p:ph type="title"/>
          </p:nvPr>
        </p:nvSpPr>
        <p:spPr>
          <a:xfrm>
            <a:off x="838200" y="365125"/>
            <a:ext cx="10515600" cy="812165"/>
          </a:xfrm>
        </p:spPr>
        <p:txBody>
          <a:bodyPr/>
          <a:lstStyle/>
          <a:p>
            <a:r>
              <a:rPr lang="en-US" dirty="0"/>
              <a:t>Methods: Gold Standard Datasets</a:t>
            </a:r>
          </a:p>
        </p:txBody>
      </p:sp>
      <p:graphicFrame>
        <p:nvGraphicFramePr>
          <p:cNvPr id="4" name="Table 4">
            <a:extLst>
              <a:ext uri="{FF2B5EF4-FFF2-40B4-BE49-F238E27FC236}">
                <a16:creationId xmlns:a16="http://schemas.microsoft.com/office/drawing/2014/main" id="{404A25D9-4BE8-43A9-99A2-4F8DC1CA73A5}"/>
              </a:ext>
            </a:extLst>
          </p:cNvPr>
          <p:cNvGraphicFramePr>
            <a:graphicFrameLocks noGrp="1"/>
          </p:cNvGraphicFramePr>
          <p:nvPr>
            <p:extLst>
              <p:ext uri="{D42A27DB-BD31-4B8C-83A1-F6EECF244321}">
                <p14:modId xmlns:p14="http://schemas.microsoft.com/office/powerpoint/2010/main" val="980043676"/>
              </p:ext>
            </p:extLst>
          </p:nvPr>
        </p:nvGraphicFramePr>
        <p:xfrm>
          <a:off x="2009775" y="4473952"/>
          <a:ext cx="8572500" cy="1828800"/>
        </p:xfrm>
        <a:graphic>
          <a:graphicData uri="http://schemas.openxmlformats.org/drawingml/2006/table">
            <a:tbl>
              <a:tblPr firstRow="1" bandRow="1">
                <a:tableStyleId>{5940675A-B579-460E-94D1-54222C63F5DA}</a:tableStyleId>
              </a:tblPr>
              <a:tblGrid>
                <a:gridCol w="1503045">
                  <a:extLst>
                    <a:ext uri="{9D8B030D-6E8A-4147-A177-3AD203B41FA5}">
                      <a16:colId xmlns:a16="http://schemas.microsoft.com/office/drawing/2014/main" val="2982405787"/>
                    </a:ext>
                  </a:extLst>
                </a:gridCol>
                <a:gridCol w="3681130">
                  <a:extLst>
                    <a:ext uri="{9D8B030D-6E8A-4147-A177-3AD203B41FA5}">
                      <a16:colId xmlns:a16="http://schemas.microsoft.com/office/drawing/2014/main" val="220881519"/>
                    </a:ext>
                  </a:extLst>
                </a:gridCol>
                <a:gridCol w="3388325">
                  <a:extLst>
                    <a:ext uri="{9D8B030D-6E8A-4147-A177-3AD203B41FA5}">
                      <a16:colId xmlns:a16="http://schemas.microsoft.com/office/drawing/2014/main" val="2235297982"/>
                    </a:ext>
                  </a:extLst>
                </a:gridCol>
              </a:tblGrid>
              <a:tr h="162265">
                <a:tc gridSpan="3">
                  <a:txBody>
                    <a:bodyPr/>
                    <a:lstStyle/>
                    <a:p>
                      <a:r>
                        <a:rPr lang="en-US" sz="1400" b="1" dirty="0">
                          <a:solidFill>
                            <a:schemeClr val="bg1"/>
                          </a:solidFill>
                        </a:rPr>
                        <a:t>Table 4: Gold Standard Dataset Summary</a:t>
                      </a:r>
                    </a:p>
                  </a:txBody>
                  <a:tcPr>
                    <a:solidFill>
                      <a:schemeClr val="tx1"/>
                    </a:solidFill>
                  </a:tcPr>
                </a:tc>
                <a:tc hMerge="1">
                  <a:txBody>
                    <a:bodyPr/>
                    <a:lstStyle/>
                    <a:p>
                      <a:endParaRPr lang="en-US" sz="1400" b="1" dirty="0"/>
                    </a:p>
                  </a:txBody>
                  <a:tcPr/>
                </a:tc>
                <a:tc hMerge="1">
                  <a:txBody>
                    <a:bodyPr/>
                    <a:lstStyle/>
                    <a:p>
                      <a:endParaRPr lang="en-US" sz="1400" b="1" dirty="0"/>
                    </a:p>
                  </a:txBody>
                  <a:tcPr/>
                </a:tc>
                <a:extLst>
                  <a:ext uri="{0D108BD9-81ED-4DB2-BD59-A6C34878D82A}">
                    <a16:rowId xmlns:a16="http://schemas.microsoft.com/office/drawing/2014/main" val="3659338187"/>
                  </a:ext>
                </a:extLst>
              </a:tr>
              <a:tr h="162265">
                <a:tc>
                  <a:txBody>
                    <a:bodyPr/>
                    <a:lstStyle/>
                    <a:p>
                      <a:r>
                        <a:rPr lang="en-US" sz="1400" b="1" dirty="0"/>
                        <a:t>Topic</a:t>
                      </a:r>
                    </a:p>
                  </a:txBody>
                  <a:tcPr/>
                </a:tc>
                <a:tc>
                  <a:txBody>
                    <a:bodyPr/>
                    <a:lstStyle/>
                    <a:p>
                      <a:r>
                        <a:rPr lang="en-US" sz="1400" b="1" dirty="0"/>
                        <a:t>COVID-19</a:t>
                      </a:r>
                    </a:p>
                  </a:txBody>
                  <a:tcPr/>
                </a:tc>
                <a:tc>
                  <a:txBody>
                    <a:bodyPr/>
                    <a:lstStyle/>
                    <a:p>
                      <a:r>
                        <a:rPr lang="en-US" sz="1400" b="1" dirty="0"/>
                        <a:t>International Affairs</a:t>
                      </a:r>
                    </a:p>
                  </a:txBody>
                  <a:tcPr/>
                </a:tc>
                <a:extLst>
                  <a:ext uri="{0D108BD9-81ED-4DB2-BD59-A6C34878D82A}">
                    <a16:rowId xmlns:a16="http://schemas.microsoft.com/office/drawing/2014/main" val="3139791999"/>
                  </a:ext>
                </a:extLst>
              </a:tr>
              <a:tr h="259624">
                <a:tc>
                  <a:txBody>
                    <a:bodyPr/>
                    <a:lstStyle/>
                    <a:p>
                      <a:r>
                        <a:rPr lang="en-US" sz="1400" b="1" dirty="0"/>
                        <a:t>Total Pairs</a:t>
                      </a:r>
                    </a:p>
                  </a:txBody>
                  <a:tcPr/>
                </a:tc>
                <a:tc>
                  <a:txBody>
                    <a:bodyPr/>
                    <a:lstStyle/>
                    <a:p>
                      <a:r>
                        <a:rPr lang="en-US" sz="1400" dirty="0"/>
                        <a:t>Total: </a:t>
                      </a:r>
                      <a:r>
                        <a:rPr lang="en-US" sz="1400" b="1" dirty="0"/>
                        <a:t>500  (</a:t>
                      </a:r>
                      <a:r>
                        <a:rPr lang="en-US" sz="1400" b="0" dirty="0"/>
                        <a:t>100 Relevant/400 Irrelevant)</a:t>
                      </a:r>
                      <a:endParaRPr lang="en-US" sz="1400" dirty="0"/>
                    </a:p>
                  </a:txBody>
                  <a:tcPr/>
                </a:tc>
                <a:tc>
                  <a:txBody>
                    <a:bodyPr/>
                    <a:lstStyle/>
                    <a:p>
                      <a:r>
                        <a:rPr lang="en-US" sz="1400" dirty="0"/>
                        <a:t>Total: </a:t>
                      </a:r>
                      <a:r>
                        <a:rPr lang="en-US" sz="1400" b="1" dirty="0"/>
                        <a:t>325</a:t>
                      </a:r>
                      <a:r>
                        <a:rPr lang="en-US" sz="1400" b="0" dirty="0"/>
                        <a:t> (65 Relevant/260 Irrelevant)</a:t>
                      </a:r>
                      <a:endParaRPr lang="en-US" sz="1400" b="1" dirty="0"/>
                    </a:p>
                  </a:txBody>
                  <a:tcPr/>
                </a:tc>
                <a:extLst>
                  <a:ext uri="{0D108BD9-81ED-4DB2-BD59-A6C34878D82A}">
                    <a16:rowId xmlns:a16="http://schemas.microsoft.com/office/drawing/2014/main" val="1977697313"/>
                  </a:ext>
                </a:extLst>
              </a:tr>
              <a:tr h="162265">
                <a:tc>
                  <a:txBody>
                    <a:bodyPr/>
                    <a:lstStyle/>
                    <a:p>
                      <a:r>
                        <a:rPr lang="en-US" sz="1400" b="1" dirty="0"/>
                        <a:t>Training (80%)</a:t>
                      </a:r>
                    </a:p>
                  </a:txBody>
                  <a:tcPr/>
                </a:tc>
                <a:tc>
                  <a:txBody>
                    <a:bodyPr/>
                    <a:lstStyle/>
                    <a:p>
                      <a:r>
                        <a:rPr lang="en-US" sz="1400" dirty="0"/>
                        <a:t>400</a:t>
                      </a:r>
                    </a:p>
                  </a:txBody>
                  <a:tcPr/>
                </a:tc>
                <a:tc>
                  <a:txBody>
                    <a:bodyPr/>
                    <a:lstStyle/>
                    <a:p>
                      <a:r>
                        <a:rPr lang="en-US" sz="1400" dirty="0"/>
                        <a:t>260</a:t>
                      </a:r>
                    </a:p>
                  </a:txBody>
                  <a:tcPr/>
                </a:tc>
                <a:extLst>
                  <a:ext uri="{0D108BD9-81ED-4DB2-BD59-A6C34878D82A}">
                    <a16:rowId xmlns:a16="http://schemas.microsoft.com/office/drawing/2014/main" val="3666552246"/>
                  </a:ext>
                </a:extLst>
              </a:tr>
              <a:tr h="162265">
                <a:tc>
                  <a:txBody>
                    <a:bodyPr/>
                    <a:lstStyle/>
                    <a:p>
                      <a:r>
                        <a:rPr lang="en-US" sz="1400" b="1" dirty="0"/>
                        <a:t>Validation (10%)</a:t>
                      </a:r>
                    </a:p>
                  </a:txBody>
                  <a:tcPr/>
                </a:tc>
                <a:tc>
                  <a:txBody>
                    <a:bodyPr/>
                    <a:lstStyle/>
                    <a:p>
                      <a:r>
                        <a:rPr lang="en-US" sz="1400" dirty="0"/>
                        <a:t>50</a:t>
                      </a:r>
                    </a:p>
                  </a:txBody>
                  <a:tcPr/>
                </a:tc>
                <a:tc>
                  <a:txBody>
                    <a:bodyPr/>
                    <a:lstStyle/>
                    <a:p>
                      <a:r>
                        <a:rPr lang="en-US" sz="1400" dirty="0"/>
                        <a:t>33</a:t>
                      </a:r>
                    </a:p>
                  </a:txBody>
                  <a:tcPr/>
                </a:tc>
                <a:extLst>
                  <a:ext uri="{0D108BD9-81ED-4DB2-BD59-A6C34878D82A}">
                    <a16:rowId xmlns:a16="http://schemas.microsoft.com/office/drawing/2014/main" val="2492505420"/>
                  </a:ext>
                </a:extLst>
              </a:tr>
              <a:tr h="162265">
                <a:tc>
                  <a:txBody>
                    <a:bodyPr/>
                    <a:lstStyle/>
                    <a:p>
                      <a:r>
                        <a:rPr lang="en-US" sz="1400" b="1" dirty="0"/>
                        <a:t>Testing (10%)</a:t>
                      </a:r>
                    </a:p>
                  </a:txBody>
                  <a:tcPr/>
                </a:tc>
                <a:tc>
                  <a:txBody>
                    <a:bodyPr/>
                    <a:lstStyle/>
                    <a:p>
                      <a:r>
                        <a:rPr lang="en-US" sz="1400" dirty="0"/>
                        <a:t>50</a:t>
                      </a:r>
                    </a:p>
                  </a:txBody>
                  <a:tcPr/>
                </a:tc>
                <a:tc>
                  <a:txBody>
                    <a:bodyPr/>
                    <a:lstStyle/>
                    <a:p>
                      <a:r>
                        <a:rPr lang="en-US" sz="1400" dirty="0"/>
                        <a:t>32</a:t>
                      </a:r>
                    </a:p>
                  </a:txBody>
                  <a:tcPr/>
                </a:tc>
                <a:extLst>
                  <a:ext uri="{0D108BD9-81ED-4DB2-BD59-A6C34878D82A}">
                    <a16:rowId xmlns:a16="http://schemas.microsoft.com/office/drawing/2014/main" val="414076357"/>
                  </a:ext>
                </a:extLst>
              </a:tr>
            </a:tbl>
          </a:graphicData>
        </a:graphic>
      </p:graphicFrame>
      <p:sp>
        <p:nvSpPr>
          <p:cNvPr id="5" name="TextBox 4">
            <a:extLst>
              <a:ext uri="{FF2B5EF4-FFF2-40B4-BE49-F238E27FC236}">
                <a16:creationId xmlns:a16="http://schemas.microsoft.com/office/drawing/2014/main" id="{80817B6D-DFCD-4EFF-8226-F4343AD60BC0}"/>
              </a:ext>
            </a:extLst>
          </p:cNvPr>
          <p:cNvSpPr txBox="1"/>
          <p:nvPr/>
        </p:nvSpPr>
        <p:spPr>
          <a:xfrm>
            <a:off x="651509" y="1394460"/>
            <a:ext cx="1104709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Short text matching models require labeled pairs of relevant and irrelevant texts to train the model (Huang et al. 2013).</a:t>
            </a:r>
          </a:p>
          <a:p>
            <a:pPr marL="285750" indent="-285750">
              <a:buFont typeface="Arial" panose="020B0604020202020204" pitchFamily="34" charset="0"/>
              <a:buChar char="•"/>
            </a:pPr>
            <a:r>
              <a:rPr lang="en-US" dirty="0"/>
              <a:t>Using </a:t>
            </a:r>
            <a:r>
              <a:rPr lang="en-US" dirty="0" err="1"/>
              <a:t>prta</a:t>
            </a:r>
            <a:r>
              <a:rPr lang="en-US" dirty="0"/>
              <a:t> (Da San Martino et al. 2020) we locate all potentially propagandist Russian headlines in our </a:t>
            </a:r>
            <a:r>
              <a:rPr lang="en-US" dirty="0" err="1"/>
              <a:t>datatset</a:t>
            </a:r>
            <a:endParaRPr lang="en-US" dirty="0"/>
          </a:p>
          <a:p>
            <a:pPr marL="742950" lvl="1" indent="-285750">
              <a:buFont typeface="Arial" panose="020B0604020202020204" pitchFamily="34" charset="0"/>
              <a:buChar char="•"/>
            </a:pPr>
            <a:r>
              <a:rPr lang="en-US" dirty="0"/>
              <a:t>For each Russian propagandist headline, five candidate headline matches were located by computing cosine similarity on Word2Vec vector representations of article headlines, then manually verified as a match</a:t>
            </a:r>
          </a:p>
          <a:p>
            <a:pPr marL="742950" lvl="1" indent="-285750">
              <a:buFont typeface="Arial" panose="020B0604020202020204" pitchFamily="34" charset="0"/>
              <a:buChar char="•"/>
            </a:pPr>
            <a:r>
              <a:rPr lang="en-US" dirty="0"/>
              <a:t>Randomly selected four headlines from the dataset for each propagandist headline, and manually verified that they were semantically dissimilar to query headlines.</a:t>
            </a:r>
          </a:p>
          <a:p>
            <a:pPr marL="285750" indent="-285750">
              <a:buFont typeface="Arial" panose="020B0604020202020204" pitchFamily="34" charset="0"/>
              <a:buChar char="•"/>
            </a:pPr>
            <a:r>
              <a:rPr lang="en-US" dirty="0"/>
              <a:t>We create two gold standard datasets: one with headlines related to COVID-19 pandemic and vaccinations and the other related to international affairs and topics.</a:t>
            </a:r>
          </a:p>
          <a:p>
            <a:pPr marL="285750" indent="-285750">
              <a:buFont typeface="Arial" panose="020B0604020202020204" pitchFamily="34" charset="0"/>
              <a:buChar char="•"/>
            </a:pPr>
            <a:endParaRPr lang="en-US" dirty="0"/>
          </a:p>
        </p:txBody>
      </p:sp>
      <p:pic>
        <p:nvPicPr>
          <p:cNvPr id="3" name="Audio 2">
            <a:hlinkClick r:id="" action="ppaction://media"/>
            <a:extLst>
              <a:ext uri="{FF2B5EF4-FFF2-40B4-BE49-F238E27FC236}">
                <a16:creationId xmlns:a16="http://schemas.microsoft.com/office/drawing/2014/main" id="{339B3EAC-FE86-4F64-8084-698E27E32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957156492"/>
      </p:ext>
    </p:extLst>
  </p:cSld>
  <p:clrMapOvr>
    <a:masterClrMapping/>
  </p:clrMapOvr>
  <mc:AlternateContent xmlns:mc="http://schemas.openxmlformats.org/markup-compatibility/2006">
    <mc:Choice xmlns:p14="http://schemas.microsoft.com/office/powerpoint/2010/main" Requires="p14">
      <p:transition spd="slow" p14:dur="2000" advTm="53183"/>
    </mc:Choice>
    <mc:Fallback>
      <p:transition spd="slow" advTm="5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5637</TotalTime>
  <Words>5228</Words>
  <Application>Microsoft Office PowerPoint</Application>
  <PresentationFormat>Widescreen</PresentationFormat>
  <Paragraphs>418</Paragraphs>
  <Slides>14</Slides>
  <Notes>12</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 Math</vt:lpstr>
      <vt:lpstr>Linux Libertine</vt:lpstr>
      <vt:lpstr>Symbol</vt:lpstr>
      <vt:lpstr>Office Theme</vt:lpstr>
      <vt:lpstr>Political News Propagation Headline Matching: A Deep Learning-Based Short Text Matching Approach</vt:lpstr>
      <vt:lpstr>Introduction</vt:lpstr>
      <vt:lpstr>Introduction, cont.</vt:lpstr>
      <vt:lpstr>Introduction, cont.</vt:lpstr>
      <vt:lpstr>Related Work: Content Sharing in News Media Ecosystems</vt:lpstr>
      <vt:lpstr>Related Work: Deep Learning (DL) Short Text Matching Models </vt:lpstr>
      <vt:lpstr>Research Gaps and Questions</vt:lpstr>
      <vt:lpstr>Methods: Data</vt:lpstr>
      <vt:lpstr>Methods: Gold Standard Datasets</vt:lpstr>
      <vt:lpstr>PowerPoint Presentation</vt:lpstr>
      <vt:lpstr>Results and Discussion</vt:lpstr>
      <vt:lpstr>Conclusions and Future Directions</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News Propagation Headline Matching: A Deep Learning-Based Short Text Matching Approach</dc:title>
  <dc:creator>Zara Ahmad-Post</dc:creator>
  <cp:lastModifiedBy>Zara Ahmad-Post</cp:lastModifiedBy>
  <cp:revision>28</cp:revision>
  <dcterms:created xsi:type="dcterms:W3CDTF">2021-08-10T23:47:44Z</dcterms:created>
  <dcterms:modified xsi:type="dcterms:W3CDTF">2021-08-14T22:04:19Z</dcterms:modified>
</cp:coreProperties>
</file>